
<file path=[Content_Types].xml><?xml version="1.0" encoding="utf-8"?>
<Types xmlns="http://schemas.openxmlformats.org/package/2006/content-types">
  <Default Extension="tmp" ContentType="image/png"/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648" r:id="rId1"/>
  </p:sldMasterIdLst>
  <p:notesMasterIdLst>
    <p:notesMasterId r:id="rId35"/>
  </p:notesMasterIdLst>
  <p:sldIdLst>
    <p:sldId id="315" r:id="rId2"/>
    <p:sldId id="316" r:id="rId3"/>
    <p:sldId id="317" r:id="rId4"/>
    <p:sldId id="311" r:id="rId5"/>
    <p:sldId id="298" r:id="rId6"/>
    <p:sldId id="300" r:id="rId7"/>
    <p:sldId id="301" r:id="rId8"/>
    <p:sldId id="314" r:id="rId9"/>
    <p:sldId id="313" r:id="rId10"/>
    <p:sldId id="302" r:id="rId11"/>
    <p:sldId id="305" r:id="rId12"/>
    <p:sldId id="283" r:id="rId13"/>
    <p:sldId id="284" r:id="rId14"/>
    <p:sldId id="285" r:id="rId15"/>
    <p:sldId id="309" r:id="rId16"/>
    <p:sldId id="273" r:id="rId17"/>
    <p:sldId id="258" r:id="rId18"/>
    <p:sldId id="257" r:id="rId19"/>
    <p:sldId id="259" r:id="rId20"/>
    <p:sldId id="261" r:id="rId21"/>
    <p:sldId id="263" r:id="rId22"/>
    <p:sldId id="270" r:id="rId23"/>
    <p:sldId id="271" r:id="rId24"/>
    <p:sldId id="275" r:id="rId25"/>
    <p:sldId id="274" r:id="rId26"/>
    <p:sldId id="290" r:id="rId27"/>
    <p:sldId id="310" r:id="rId28"/>
    <p:sldId id="291" r:id="rId29"/>
    <p:sldId id="294" r:id="rId30"/>
    <p:sldId id="295" r:id="rId31"/>
    <p:sldId id="296" r:id="rId32"/>
    <p:sldId id="297" r:id="rId33"/>
    <p:sldId id="312" r:id="rId3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2309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73E69-6A11-4CAB-B71E-9F3D775D4514}" type="datetimeFigureOut">
              <a:rPr lang="sv-SE" smtClean="0"/>
              <a:t>2018-11-13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DD409A-5157-45E3-AB39-4A772252045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7376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Demands</a:t>
            </a:r>
            <a:r>
              <a:rPr lang="sv-SE" dirty="0"/>
              <a:t> by </a:t>
            </a:r>
            <a:r>
              <a:rPr lang="sv-SE" dirty="0" err="1"/>
              <a:t>law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D409A-5157-45E3-AB39-4A7722520459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089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D409A-5157-45E3-AB39-4A7722520459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2802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D409A-5157-45E3-AB39-4A7722520459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442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HOW DO THEY COMMUNICATE</a:t>
            </a:r>
          </a:p>
          <a:p>
            <a:endParaRPr lang="sv-SE" dirty="0"/>
          </a:p>
          <a:p>
            <a:r>
              <a:rPr lang="sv-SE" dirty="0"/>
              <a:t>GREEN AND BLUE 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D409A-5157-45E3-AB39-4A7722520459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41828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DESCRIBE HOW IT WORKS TODAY</a:t>
            </a:r>
          </a:p>
          <a:p>
            <a:endParaRPr lang="sv-SE" dirty="0"/>
          </a:p>
          <a:p>
            <a:r>
              <a:rPr lang="sv-SE" dirty="0"/>
              <a:t>CORRECT OR NOT???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D409A-5157-45E3-AB39-4A7722520459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9654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D409A-5157-45E3-AB39-4A7722520459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0304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D409A-5157-45E3-AB39-4A7722520459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9048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SEVERITY LEVEL</a:t>
            </a:r>
          </a:p>
          <a:p>
            <a:endParaRPr lang="sv-SE" dirty="0"/>
          </a:p>
          <a:p>
            <a:r>
              <a:rPr lang="sv-SE" dirty="0"/>
              <a:t>SMS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D409A-5157-45E3-AB39-4A7722520459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9319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DESCRIBE EACH SIGNAL</a:t>
            </a:r>
          </a:p>
          <a:p>
            <a:endParaRPr lang="sv-SE" dirty="0"/>
          </a:p>
          <a:p>
            <a:r>
              <a:rPr lang="sv-SE" dirty="0"/>
              <a:t>SEVERITY LEVEL</a:t>
            </a:r>
          </a:p>
          <a:p>
            <a:endParaRPr lang="sv-SE" dirty="0"/>
          </a:p>
          <a:p>
            <a:r>
              <a:rPr lang="sv-SE" dirty="0"/>
              <a:t>SMS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D409A-5157-45E3-AB39-4A7722520459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36629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OBJECT TYPE IS NOT THE PHYSICAL OBJECT</a:t>
            </a:r>
          </a:p>
          <a:p>
            <a:endParaRPr lang="sv-SE" dirty="0"/>
          </a:p>
          <a:p>
            <a:r>
              <a:rPr lang="sv-SE" dirty="0"/>
              <a:t>SENSOR FAULT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D409A-5157-45E3-AB39-4A7722520459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0232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D409A-5157-45E3-AB39-4A7722520459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86496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D409A-5157-45E3-AB39-4A7722520459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7020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D409A-5157-45E3-AB39-4A7722520459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29385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6E47E-1B1A-4DA0-9763-E50248FBF668}" type="datetimeFigureOut">
              <a:rPr lang="sv-SE" smtClean="0"/>
              <a:t>2018-11-13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E7EA-F702-4E73-8606-2A42E5CDBB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1273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6E47E-1B1A-4DA0-9763-E50248FBF668}" type="datetimeFigureOut">
              <a:rPr lang="sv-SE" smtClean="0"/>
              <a:t>2018-11-13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E7EA-F702-4E73-8606-2A42E5CDBB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771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6E47E-1B1A-4DA0-9763-E50248FBF668}" type="datetimeFigureOut">
              <a:rPr lang="sv-SE" smtClean="0"/>
              <a:t>2018-11-13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E7EA-F702-4E73-8606-2A42E5CDBB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61216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6E47E-1B1A-4DA0-9763-E50248FBF668}" type="datetimeFigureOut">
              <a:rPr lang="sv-SE" smtClean="0"/>
              <a:t>2018-11-13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E7EA-F702-4E73-8606-2A42E5CDBB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0367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6E47E-1B1A-4DA0-9763-E50248FBF668}" type="datetimeFigureOut">
              <a:rPr lang="sv-SE" smtClean="0"/>
              <a:t>2018-11-13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E7EA-F702-4E73-8606-2A42E5CDBB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9066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6E47E-1B1A-4DA0-9763-E50248FBF668}" type="datetimeFigureOut">
              <a:rPr lang="sv-SE" smtClean="0"/>
              <a:t>2018-11-13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E7EA-F702-4E73-8606-2A42E5CDBB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35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6E47E-1B1A-4DA0-9763-E50248FBF668}" type="datetimeFigureOut">
              <a:rPr lang="sv-SE" smtClean="0"/>
              <a:t>2018-11-13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E7EA-F702-4E73-8606-2A42E5CDBB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21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6E47E-1B1A-4DA0-9763-E50248FBF668}" type="datetimeFigureOut">
              <a:rPr lang="sv-SE" smtClean="0"/>
              <a:t>2018-11-13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E7EA-F702-4E73-8606-2A42E5CDBB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7637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6E47E-1B1A-4DA0-9763-E50248FBF668}" type="datetimeFigureOut">
              <a:rPr lang="sv-SE" smtClean="0"/>
              <a:t>2018-11-13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E7EA-F702-4E73-8606-2A42E5CDBB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9924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6E47E-1B1A-4DA0-9763-E50248FBF668}" type="datetimeFigureOut">
              <a:rPr lang="sv-SE" smtClean="0"/>
              <a:t>2018-11-13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E7EA-F702-4E73-8606-2A42E5CDBB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7156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6E47E-1B1A-4DA0-9763-E50248FBF668}" type="datetimeFigureOut">
              <a:rPr lang="sv-SE" smtClean="0"/>
              <a:t>2018-11-13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E7EA-F702-4E73-8606-2A42E5CDBB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6710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6E47E-1B1A-4DA0-9763-E50248FBF668}" type="datetimeFigureOut">
              <a:rPr lang="sv-SE" smtClean="0"/>
              <a:t>2018-11-13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DE7EA-F702-4E73-8606-2A42E5CDBB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9904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tobias.jeppsson@maxiv.lu.se" TargetMode="External"/><Relationship Id="rId3" Type="http://schemas.openxmlformats.org/officeDocument/2006/relationships/hyperlink" Target="mailto:jimmy.malmqvist@maxiv.lu.se" TargetMode="External"/><Relationship Id="rId7" Type="http://schemas.openxmlformats.org/officeDocument/2006/relationships/hyperlink" Target="mailto:svetolik.ivanovic@maxiv.lu.se" TargetMode="External"/><Relationship Id="rId2" Type="http://schemas.openxmlformats.org/officeDocument/2006/relationships/hyperlink" Target="mailto:claes.lenngren@maxiv.lu.s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niklas.jonsson@maxiv.lu.se" TargetMode="External"/><Relationship Id="rId11" Type="http://schemas.openxmlformats.org/officeDocument/2006/relationships/hyperlink" Target="mailto:lars.persson@wimix.se" TargetMode="External"/><Relationship Id="rId5" Type="http://schemas.openxmlformats.org/officeDocument/2006/relationships/hyperlink" Target="mailto:jonas.lindkvist@maxiv.lu.se" TargetMode="External"/><Relationship Id="rId10" Type="http://schemas.openxmlformats.org/officeDocument/2006/relationships/hyperlink" Target="mailto:johan.grube@afconsult.com" TargetMode="External"/><Relationship Id="rId4" Type="http://schemas.openxmlformats.org/officeDocument/2006/relationships/hyperlink" Target="mailto:jon.ragnemyr@maxiv.lu.se" TargetMode="External"/><Relationship Id="rId9" Type="http://schemas.openxmlformats.org/officeDocument/2006/relationships/hyperlink" Target="mailto:bengt.rosengren@afconsult.com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ntranet.maxiv.lu.se/machine-division/engineering/electrical-systems-and-plc-automation/" TargetMode="External"/><Relationship Id="rId2" Type="http://schemas.openxmlformats.org/officeDocument/2006/relationships/hyperlink" Target="mailto:espa@maxiv.lu.se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PLC @ MAX IV</a:t>
            </a:r>
            <a:br>
              <a:rPr lang="en-GB" dirty="0"/>
            </a:br>
            <a:r>
              <a:rPr lang="en-GB" dirty="0"/>
              <a:t>Who are we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Name:		Email:				</a:t>
            </a:r>
            <a:endParaRPr lang="sv-SE" sz="2000" dirty="0"/>
          </a:p>
          <a:p>
            <a:pPr marL="0" indent="0">
              <a:buNone/>
            </a:pPr>
            <a:r>
              <a:rPr lang="sv-SE" sz="2000" dirty="0"/>
              <a:t>Claes Lenngren 	</a:t>
            </a:r>
            <a:r>
              <a:rPr lang="sv-SE" sz="2000" dirty="0">
                <a:hlinkClick r:id="rId2"/>
              </a:rPr>
              <a:t>claes.lenngren@maxiv.lu.se</a:t>
            </a:r>
            <a:r>
              <a:rPr lang="sv-SE" sz="2000" dirty="0"/>
              <a:t>	</a:t>
            </a:r>
          </a:p>
          <a:p>
            <a:pPr marL="0" indent="0">
              <a:buNone/>
            </a:pPr>
            <a:r>
              <a:rPr lang="sv-SE" sz="2000" dirty="0"/>
              <a:t>Jimmy Malmqvist </a:t>
            </a:r>
            <a:r>
              <a:rPr lang="sv-SE" sz="2000" dirty="0">
                <a:hlinkClick r:id="rId3"/>
              </a:rPr>
              <a:t>jimmy.malmqvist@maxiv.lu.se</a:t>
            </a:r>
            <a:r>
              <a:rPr lang="sv-SE" sz="2000" dirty="0"/>
              <a:t>	</a:t>
            </a:r>
          </a:p>
          <a:p>
            <a:pPr marL="0" indent="0">
              <a:buNone/>
            </a:pPr>
            <a:r>
              <a:rPr lang="en-US" sz="2000" dirty="0"/>
              <a:t>Jon </a:t>
            </a:r>
            <a:r>
              <a:rPr lang="en-US" sz="2000" dirty="0" err="1"/>
              <a:t>Ragnemyr</a:t>
            </a:r>
            <a:r>
              <a:rPr lang="en-US" sz="2000" dirty="0"/>
              <a:t>	 </a:t>
            </a:r>
            <a:r>
              <a:rPr lang="en-US" sz="2000" u="sng" dirty="0">
                <a:hlinkClick r:id="rId4"/>
              </a:rPr>
              <a:t>jon.ragnemyr@maxiv.lu.se</a:t>
            </a:r>
            <a:r>
              <a:rPr lang="en-US" sz="2000" dirty="0"/>
              <a:t> 	</a:t>
            </a:r>
            <a:endParaRPr lang="sv-SE" sz="2000" dirty="0"/>
          </a:p>
          <a:p>
            <a:pPr marL="0" indent="0">
              <a:buNone/>
            </a:pPr>
            <a:r>
              <a:rPr lang="en-US" sz="2000" dirty="0"/>
              <a:t>Jonas </a:t>
            </a:r>
            <a:r>
              <a:rPr lang="en-US" sz="2000" dirty="0" err="1"/>
              <a:t>Lindkvist</a:t>
            </a:r>
            <a:r>
              <a:rPr lang="en-US" sz="2000" dirty="0"/>
              <a:t>	 </a:t>
            </a:r>
            <a:r>
              <a:rPr lang="en-US" sz="2000" u="sng" dirty="0">
                <a:hlinkClick r:id="rId5"/>
              </a:rPr>
              <a:t>jonas.lindkvist@maxiv.lu.se</a:t>
            </a:r>
            <a:r>
              <a:rPr lang="en-US" sz="2000" dirty="0"/>
              <a:t>	 </a:t>
            </a:r>
            <a:endParaRPr lang="sv-SE" sz="2000" dirty="0"/>
          </a:p>
          <a:p>
            <a:pPr marL="0" indent="0">
              <a:buNone/>
            </a:pPr>
            <a:r>
              <a:rPr lang="sv-SE" sz="2000" dirty="0"/>
              <a:t>Niklas Jönsson	 </a:t>
            </a:r>
            <a:r>
              <a:rPr lang="sv-SE" sz="2000" dirty="0">
                <a:hlinkClick r:id="rId6"/>
              </a:rPr>
              <a:t>niklas.jonsson@maxiv.lu.se</a:t>
            </a:r>
            <a:r>
              <a:rPr lang="sv-SE" sz="2000" u="sng" dirty="0"/>
              <a:t> </a:t>
            </a:r>
            <a:r>
              <a:rPr lang="sv-SE" sz="2000" dirty="0"/>
              <a:t>	</a:t>
            </a:r>
          </a:p>
          <a:p>
            <a:pPr marL="0" indent="0">
              <a:buNone/>
            </a:pPr>
            <a:r>
              <a:rPr lang="sv-SE" sz="2000" dirty="0" err="1"/>
              <a:t>Svetolik</a:t>
            </a:r>
            <a:r>
              <a:rPr lang="sv-SE" sz="2000" dirty="0"/>
              <a:t> </a:t>
            </a:r>
            <a:r>
              <a:rPr lang="sv-SE" sz="2000" dirty="0" err="1"/>
              <a:t>Ivanovic</a:t>
            </a:r>
            <a:r>
              <a:rPr lang="sv-SE" sz="2000" dirty="0"/>
              <a:t>	 </a:t>
            </a:r>
            <a:r>
              <a:rPr lang="sv-SE" sz="2000" dirty="0">
                <a:hlinkClick r:id="rId7"/>
              </a:rPr>
              <a:t>svetolik.ivanovic@maxiv.lu.se</a:t>
            </a:r>
            <a:r>
              <a:rPr lang="sv-SE" sz="2000" dirty="0"/>
              <a:t>	</a:t>
            </a:r>
          </a:p>
          <a:p>
            <a:pPr marL="0" indent="0">
              <a:buNone/>
            </a:pPr>
            <a:r>
              <a:rPr lang="sv-SE" sz="2000" dirty="0"/>
              <a:t>Tobias Jeppsson	 </a:t>
            </a:r>
            <a:r>
              <a:rPr lang="sv-SE" sz="2000" dirty="0">
                <a:hlinkClick r:id="rId8"/>
              </a:rPr>
              <a:t>tobias.jeppsson@maxiv.lu.se</a:t>
            </a:r>
            <a:r>
              <a:rPr lang="sv-SE" sz="2000" dirty="0"/>
              <a:t>	</a:t>
            </a:r>
          </a:p>
          <a:p>
            <a:pPr marL="0" indent="0">
              <a:buNone/>
            </a:pPr>
            <a:endParaRPr lang="sv-SE" sz="2000" dirty="0"/>
          </a:p>
          <a:p>
            <a:pPr marL="0" indent="0">
              <a:buNone/>
            </a:pPr>
            <a:r>
              <a:rPr lang="sv-SE" sz="2000" dirty="0"/>
              <a:t>Consultants:</a:t>
            </a:r>
          </a:p>
          <a:p>
            <a:pPr marL="0" indent="0">
              <a:buNone/>
            </a:pPr>
            <a:r>
              <a:rPr lang="sv-SE" sz="2000" dirty="0"/>
              <a:t>Bengt Rosengren </a:t>
            </a:r>
            <a:r>
              <a:rPr lang="sv-SE" sz="2000" dirty="0">
                <a:hlinkClick r:id="rId9"/>
              </a:rPr>
              <a:t>bengt.rosengren@afconsult.com</a:t>
            </a:r>
            <a:r>
              <a:rPr lang="sv-SE" sz="2000" dirty="0"/>
              <a:t>	</a:t>
            </a:r>
          </a:p>
          <a:p>
            <a:pPr marL="0" indent="0">
              <a:buNone/>
            </a:pPr>
            <a:r>
              <a:rPr lang="sv-SE" sz="2000" dirty="0"/>
              <a:t>Johan </a:t>
            </a:r>
            <a:r>
              <a:rPr lang="sv-SE" sz="2000" dirty="0" err="1"/>
              <a:t>Grube</a:t>
            </a:r>
            <a:r>
              <a:rPr lang="sv-SE" sz="2000" dirty="0"/>
              <a:t>	</a:t>
            </a:r>
            <a:r>
              <a:rPr lang="sv-SE" sz="2000" dirty="0">
                <a:hlinkClick r:id="rId10"/>
              </a:rPr>
              <a:t>johan.grube@afconsult.com</a:t>
            </a:r>
            <a:r>
              <a:rPr lang="sv-SE" sz="2000" dirty="0"/>
              <a:t>	</a:t>
            </a:r>
          </a:p>
          <a:p>
            <a:pPr marL="0" indent="0">
              <a:buNone/>
            </a:pPr>
            <a:r>
              <a:rPr lang="sv-SE" sz="2000" dirty="0"/>
              <a:t>Lars Persson 	</a:t>
            </a:r>
            <a:r>
              <a:rPr lang="sv-SE" sz="2000" dirty="0">
                <a:hlinkClick r:id="rId11"/>
              </a:rPr>
              <a:t>lars.persson@wimix.se</a:t>
            </a:r>
            <a:r>
              <a:rPr lang="sv-SE" sz="2000" dirty="0"/>
              <a:t>		</a:t>
            </a:r>
            <a:endParaRPr lang="sv-SE" sz="2100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92352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9"/>
          <p:cNvGrpSpPr>
            <a:grpSpLocks noChangeAspect="1"/>
          </p:cNvGrpSpPr>
          <p:nvPr/>
        </p:nvGrpSpPr>
        <p:grpSpPr bwMode="auto">
          <a:xfrm>
            <a:off x="1873251" y="1201738"/>
            <a:ext cx="4490227" cy="3835401"/>
            <a:chOff x="3196" y="1621"/>
            <a:chExt cx="3688" cy="2416"/>
          </a:xfrm>
        </p:grpSpPr>
        <p:sp>
          <p:nvSpPr>
            <p:cNvPr id="5" name="AutoShape 108"/>
            <p:cNvSpPr>
              <a:spLocks noChangeAspect="1" noChangeArrowheads="1" noTextEdit="1"/>
            </p:cNvSpPr>
            <p:nvPr/>
          </p:nvSpPr>
          <p:spPr bwMode="auto">
            <a:xfrm>
              <a:off x="3221" y="2036"/>
              <a:ext cx="2707" cy="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grpSp>
          <p:nvGrpSpPr>
            <p:cNvPr id="6" name="Group 310"/>
            <p:cNvGrpSpPr>
              <a:grpSpLocks/>
            </p:cNvGrpSpPr>
            <p:nvPr/>
          </p:nvGrpSpPr>
          <p:grpSpPr bwMode="auto">
            <a:xfrm>
              <a:off x="3196" y="1621"/>
              <a:ext cx="3688" cy="1899"/>
              <a:chOff x="3196" y="1621"/>
              <a:chExt cx="3688" cy="1899"/>
            </a:xfrm>
          </p:grpSpPr>
          <p:sp>
            <p:nvSpPr>
              <p:cNvPr id="92" name="Rectangle 110"/>
              <p:cNvSpPr>
                <a:spLocks noChangeArrowheads="1"/>
              </p:cNvSpPr>
              <p:nvPr/>
            </p:nvSpPr>
            <p:spPr bwMode="auto">
              <a:xfrm>
                <a:off x="3255" y="1621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3" name="Rectangle 111"/>
              <p:cNvSpPr>
                <a:spLocks noChangeArrowheads="1"/>
              </p:cNvSpPr>
              <p:nvPr/>
            </p:nvSpPr>
            <p:spPr bwMode="auto">
              <a:xfrm>
                <a:off x="3255" y="1727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4" name="Rectangle 112"/>
              <p:cNvSpPr>
                <a:spLocks noChangeArrowheads="1"/>
              </p:cNvSpPr>
              <p:nvPr/>
            </p:nvSpPr>
            <p:spPr bwMode="auto">
              <a:xfrm>
                <a:off x="3255" y="1834"/>
                <a:ext cx="122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1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</a:rPr>
                  <a:t> </a:t>
                </a:r>
                <a:endParaRPr kumimoji="0" lang="sv-SE" altLang="sv-SE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5" name="Rectangle 113"/>
              <p:cNvSpPr>
                <a:spLocks noChangeArrowheads="1"/>
              </p:cNvSpPr>
              <p:nvPr/>
            </p:nvSpPr>
            <p:spPr bwMode="auto">
              <a:xfrm>
                <a:off x="3227" y="2035"/>
                <a:ext cx="58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6" name="Rectangle 114"/>
              <p:cNvSpPr>
                <a:spLocks noChangeArrowheads="1"/>
              </p:cNvSpPr>
              <p:nvPr/>
            </p:nvSpPr>
            <p:spPr bwMode="auto">
              <a:xfrm>
                <a:off x="3246" y="2035"/>
                <a:ext cx="313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nterface: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7" name="Rectangle 115"/>
              <p:cNvSpPr>
                <a:spLocks noChangeArrowheads="1"/>
              </p:cNvSpPr>
              <p:nvPr/>
            </p:nvSpPr>
            <p:spPr bwMode="auto">
              <a:xfrm>
                <a:off x="3520" y="2035"/>
                <a:ext cx="5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8" name="Rectangle 116"/>
              <p:cNvSpPr>
                <a:spLocks noChangeArrowheads="1"/>
              </p:cNvSpPr>
              <p:nvPr/>
            </p:nvSpPr>
            <p:spPr bwMode="auto">
              <a:xfrm>
                <a:off x="3202" y="2148"/>
                <a:ext cx="279" cy="107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99" name="Rectangle 117"/>
              <p:cNvSpPr>
                <a:spLocks noChangeArrowheads="1"/>
              </p:cNvSpPr>
              <p:nvPr/>
            </p:nvSpPr>
            <p:spPr bwMode="auto">
              <a:xfrm>
                <a:off x="3227" y="2148"/>
                <a:ext cx="229" cy="107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00" name="Rectangle 118"/>
              <p:cNvSpPr>
                <a:spLocks noChangeArrowheads="1"/>
              </p:cNvSpPr>
              <p:nvPr/>
            </p:nvSpPr>
            <p:spPr bwMode="auto">
              <a:xfrm>
                <a:off x="3276" y="2147"/>
                <a:ext cx="166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Type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1" name="Rectangle 119"/>
              <p:cNvSpPr>
                <a:spLocks noChangeArrowheads="1"/>
              </p:cNvSpPr>
              <p:nvPr/>
            </p:nvSpPr>
            <p:spPr bwMode="auto">
              <a:xfrm>
                <a:off x="3406" y="2147"/>
                <a:ext cx="50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2" name="Rectangle 120"/>
              <p:cNvSpPr>
                <a:spLocks noChangeArrowheads="1"/>
              </p:cNvSpPr>
              <p:nvPr/>
            </p:nvSpPr>
            <p:spPr bwMode="auto">
              <a:xfrm>
                <a:off x="3484" y="2148"/>
                <a:ext cx="1137" cy="107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03" name="Rectangle 121"/>
              <p:cNvSpPr>
                <a:spLocks noChangeArrowheads="1"/>
              </p:cNvSpPr>
              <p:nvPr/>
            </p:nvSpPr>
            <p:spPr bwMode="auto">
              <a:xfrm>
                <a:off x="3512" y="2148"/>
                <a:ext cx="1084" cy="107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04" name="Rectangle 122"/>
              <p:cNvSpPr>
                <a:spLocks noChangeArrowheads="1"/>
              </p:cNvSpPr>
              <p:nvPr/>
            </p:nvSpPr>
            <p:spPr bwMode="auto">
              <a:xfrm>
                <a:off x="3512" y="2147"/>
                <a:ext cx="263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Signal Id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5" name="Rectangle 123"/>
              <p:cNvSpPr>
                <a:spLocks noChangeArrowheads="1"/>
              </p:cNvSpPr>
              <p:nvPr/>
            </p:nvSpPr>
            <p:spPr bwMode="auto">
              <a:xfrm>
                <a:off x="3739" y="2147"/>
                <a:ext cx="50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6" name="Rectangle 124"/>
              <p:cNvSpPr>
                <a:spLocks noChangeArrowheads="1"/>
              </p:cNvSpPr>
              <p:nvPr/>
            </p:nvSpPr>
            <p:spPr bwMode="auto">
              <a:xfrm>
                <a:off x="4624" y="2148"/>
                <a:ext cx="2254" cy="107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07" name="Rectangle 125"/>
              <p:cNvSpPr>
                <a:spLocks noChangeArrowheads="1"/>
              </p:cNvSpPr>
              <p:nvPr/>
            </p:nvSpPr>
            <p:spPr bwMode="auto">
              <a:xfrm>
                <a:off x="4652" y="2148"/>
                <a:ext cx="2201" cy="107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08" name="Rectangle 126"/>
              <p:cNvSpPr>
                <a:spLocks noChangeArrowheads="1"/>
              </p:cNvSpPr>
              <p:nvPr/>
            </p:nvSpPr>
            <p:spPr bwMode="auto">
              <a:xfrm>
                <a:off x="4652" y="2147"/>
                <a:ext cx="186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Signals</a:t>
                </a:r>
                <a:endParaRPr kumimoji="0" lang="sv-SE" altLang="sv-SE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9" name="Rectangle 127"/>
              <p:cNvSpPr>
                <a:spLocks noChangeArrowheads="1"/>
              </p:cNvSpPr>
              <p:nvPr/>
            </p:nvSpPr>
            <p:spPr bwMode="auto">
              <a:xfrm>
                <a:off x="4961" y="2147"/>
                <a:ext cx="50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0" name="Rectangle 128"/>
              <p:cNvSpPr>
                <a:spLocks noChangeArrowheads="1"/>
              </p:cNvSpPr>
              <p:nvPr/>
            </p:nvSpPr>
            <p:spPr bwMode="auto">
              <a:xfrm>
                <a:off x="3196" y="2142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11" name="Rectangle 129"/>
              <p:cNvSpPr>
                <a:spLocks noChangeArrowheads="1"/>
              </p:cNvSpPr>
              <p:nvPr/>
            </p:nvSpPr>
            <p:spPr bwMode="auto">
              <a:xfrm>
                <a:off x="3196" y="2142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12" name="Rectangle 130"/>
              <p:cNvSpPr>
                <a:spLocks noChangeArrowheads="1"/>
              </p:cNvSpPr>
              <p:nvPr/>
            </p:nvSpPr>
            <p:spPr bwMode="auto">
              <a:xfrm>
                <a:off x="3202" y="2142"/>
                <a:ext cx="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13" name="Rectangle 131"/>
              <p:cNvSpPr>
                <a:spLocks noChangeArrowheads="1"/>
              </p:cNvSpPr>
              <p:nvPr/>
            </p:nvSpPr>
            <p:spPr bwMode="auto">
              <a:xfrm>
                <a:off x="3207" y="2142"/>
                <a:ext cx="274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14" name="Rectangle 132"/>
              <p:cNvSpPr>
                <a:spLocks noChangeArrowheads="1"/>
              </p:cNvSpPr>
              <p:nvPr/>
            </p:nvSpPr>
            <p:spPr bwMode="auto">
              <a:xfrm>
                <a:off x="3481" y="2142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15" name="Rectangle 133"/>
              <p:cNvSpPr>
                <a:spLocks noChangeArrowheads="1"/>
              </p:cNvSpPr>
              <p:nvPr/>
            </p:nvSpPr>
            <p:spPr bwMode="auto">
              <a:xfrm>
                <a:off x="3487" y="2142"/>
                <a:ext cx="1134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16" name="Rectangle 134"/>
              <p:cNvSpPr>
                <a:spLocks noChangeArrowheads="1"/>
              </p:cNvSpPr>
              <p:nvPr/>
            </p:nvSpPr>
            <p:spPr bwMode="auto">
              <a:xfrm>
                <a:off x="4621" y="2142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17" name="Rectangle 135"/>
              <p:cNvSpPr>
                <a:spLocks noChangeArrowheads="1"/>
              </p:cNvSpPr>
              <p:nvPr/>
            </p:nvSpPr>
            <p:spPr bwMode="auto">
              <a:xfrm>
                <a:off x="4627" y="2142"/>
                <a:ext cx="2251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18" name="Rectangle 136"/>
              <p:cNvSpPr>
                <a:spLocks noChangeArrowheads="1"/>
              </p:cNvSpPr>
              <p:nvPr/>
            </p:nvSpPr>
            <p:spPr bwMode="auto">
              <a:xfrm>
                <a:off x="6878" y="2142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19" name="Rectangle 137"/>
              <p:cNvSpPr>
                <a:spLocks noChangeArrowheads="1"/>
              </p:cNvSpPr>
              <p:nvPr/>
            </p:nvSpPr>
            <p:spPr bwMode="auto">
              <a:xfrm>
                <a:off x="3196" y="2148"/>
                <a:ext cx="6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20" name="Rectangle 138"/>
              <p:cNvSpPr>
                <a:spLocks noChangeArrowheads="1"/>
              </p:cNvSpPr>
              <p:nvPr/>
            </p:nvSpPr>
            <p:spPr bwMode="auto">
              <a:xfrm>
                <a:off x="3481" y="2148"/>
                <a:ext cx="6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21" name="Rectangle 139"/>
              <p:cNvSpPr>
                <a:spLocks noChangeArrowheads="1"/>
              </p:cNvSpPr>
              <p:nvPr/>
            </p:nvSpPr>
            <p:spPr bwMode="auto">
              <a:xfrm>
                <a:off x="4621" y="2148"/>
                <a:ext cx="6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22" name="Rectangle 140"/>
              <p:cNvSpPr>
                <a:spLocks noChangeArrowheads="1"/>
              </p:cNvSpPr>
              <p:nvPr/>
            </p:nvSpPr>
            <p:spPr bwMode="auto">
              <a:xfrm>
                <a:off x="6878" y="2148"/>
                <a:ext cx="6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23" name="Rectangle 141"/>
              <p:cNvSpPr>
                <a:spLocks noChangeArrowheads="1"/>
              </p:cNvSpPr>
              <p:nvPr/>
            </p:nvSpPr>
            <p:spPr bwMode="auto">
              <a:xfrm>
                <a:off x="3227" y="2260"/>
                <a:ext cx="80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A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4" name="Rectangle 142"/>
              <p:cNvSpPr>
                <a:spLocks noChangeArrowheads="1"/>
              </p:cNvSpPr>
              <p:nvPr/>
            </p:nvSpPr>
            <p:spPr bwMode="auto">
              <a:xfrm>
                <a:off x="3269" y="2260"/>
                <a:ext cx="5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5" name="Rectangle 143"/>
              <p:cNvSpPr>
                <a:spLocks noChangeArrowheads="1"/>
              </p:cNvSpPr>
              <p:nvPr/>
            </p:nvSpPr>
            <p:spPr bwMode="auto">
              <a:xfrm>
                <a:off x="3287" y="2260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6" name="Rectangle 144"/>
              <p:cNvSpPr>
                <a:spLocks noChangeArrowheads="1"/>
              </p:cNvSpPr>
              <p:nvPr/>
            </p:nvSpPr>
            <p:spPr bwMode="auto">
              <a:xfrm>
                <a:off x="3512" y="2260"/>
                <a:ext cx="80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A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7" name="Rectangle 145"/>
              <p:cNvSpPr>
                <a:spLocks noChangeArrowheads="1"/>
              </p:cNvSpPr>
              <p:nvPr/>
            </p:nvSpPr>
            <p:spPr bwMode="auto">
              <a:xfrm>
                <a:off x="3554" y="2260"/>
                <a:ext cx="92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I_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8" name="Rectangle 146"/>
              <p:cNvSpPr>
                <a:spLocks noChangeArrowheads="1"/>
              </p:cNvSpPr>
              <p:nvPr/>
            </p:nvSpPr>
            <p:spPr bwMode="auto">
              <a:xfrm>
                <a:off x="3609" y="2260"/>
                <a:ext cx="23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VALUE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9" name="Rectangle 147"/>
              <p:cNvSpPr>
                <a:spLocks noChangeArrowheads="1"/>
              </p:cNvSpPr>
              <p:nvPr/>
            </p:nvSpPr>
            <p:spPr bwMode="auto">
              <a:xfrm>
                <a:off x="3806" y="2260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0" name="Rectangle 148"/>
              <p:cNvSpPr>
                <a:spLocks noChangeArrowheads="1"/>
              </p:cNvSpPr>
              <p:nvPr/>
            </p:nvSpPr>
            <p:spPr bwMode="auto">
              <a:xfrm>
                <a:off x="4652" y="2260"/>
                <a:ext cx="918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Analogue</a:t>
                </a:r>
                <a:r>
                  <a:rPr kumimoji="0" lang="sv-SE" altLang="sv-SE" sz="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r>
                  <a:rPr kumimoji="0" lang="sv-SE" altLang="sv-SE" sz="9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value</a:t>
                </a:r>
                <a:r>
                  <a:rPr kumimoji="0" lang="sv-SE" altLang="sv-SE" sz="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4-20mA</a:t>
                </a:r>
                <a:endParaRPr kumimoji="0" lang="sv-SE" altLang="sv-SE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1" name="Rectangle 149"/>
              <p:cNvSpPr>
                <a:spLocks noChangeArrowheads="1"/>
              </p:cNvSpPr>
              <p:nvPr/>
            </p:nvSpPr>
            <p:spPr bwMode="auto">
              <a:xfrm>
                <a:off x="5482" y="2260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2" name="Rectangle 150"/>
              <p:cNvSpPr>
                <a:spLocks noChangeArrowheads="1"/>
              </p:cNvSpPr>
              <p:nvPr/>
            </p:nvSpPr>
            <p:spPr bwMode="auto">
              <a:xfrm>
                <a:off x="3196" y="2255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33" name="Rectangle 151"/>
              <p:cNvSpPr>
                <a:spLocks noChangeArrowheads="1"/>
              </p:cNvSpPr>
              <p:nvPr/>
            </p:nvSpPr>
            <p:spPr bwMode="auto">
              <a:xfrm>
                <a:off x="3202" y="2255"/>
                <a:ext cx="279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34" name="Rectangle 152"/>
              <p:cNvSpPr>
                <a:spLocks noChangeArrowheads="1"/>
              </p:cNvSpPr>
              <p:nvPr/>
            </p:nvSpPr>
            <p:spPr bwMode="auto">
              <a:xfrm>
                <a:off x="3481" y="2255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35" name="Rectangle 153"/>
              <p:cNvSpPr>
                <a:spLocks noChangeArrowheads="1"/>
              </p:cNvSpPr>
              <p:nvPr/>
            </p:nvSpPr>
            <p:spPr bwMode="auto">
              <a:xfrm>
                <a:off x="3487" y="2255"/>
                <a:ext cx="1134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36" name="Rectangle 154"/>
              <p:cNvSpPr>
                <a:spLocks noChangeArrowheads="1"/>
              </p:cNvSpPr>
              <p:nvPr/>
            </p:nvSpPr>
            <p:spPr bwMode="auto">
              <a:xfrm>
                <a:off x="4621" y="2255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37" name="Rectangle 155"/>
              <p:cNvSpPr>
                <a:spLocks noChangeArrowheads="1"/>
              </p:cNvSpPr>
              <p:nvPr/>
            </p:nvSpPr>
            <p:spPr bwMode="auto">
              <a:xfrm>
                <a:off x="4627" y="2255"/>
                <a:ext cx="2251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38" name="Rectangle 156"/>
              <p:cNvSpPr>
                <a:spLocks noChangeArrowheads="1"/>
              </p:cNvSpPr>
              <p:nvPr/>
            </p:nvSpPr>
            <p:spPr bwMode="auto">
              <a:xfrm>
                <a:off x="6878" y="2255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39" name="Rectangle 157"/>
              <p:cNvSpPr>
                <a:spLocks noChangeArrowheads="1"/>
              </p:cNvSpPr>
              <p:nvPr/>
            </p:nvSpPr>
            <p:spPr bwMode="auto">
              <a:xfrm>
                <a:off x="3196" y="2261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40" name="Rectangle 158"/>
              <p:cNvSpPr>
                <a:spLocks noChangeArrowheads="1"/>
              </p:cNvSpPr>
              <p:nvPr/>
            </p:nvSpPr>
            <p:spPr bwMode="auto">
              <a:xfrm>
                <a:off x="3481" y="2261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41" name="Rectangle 159"/>
              <p:cNvSpPr>
                <a:spLocks noChangeArrowheads="1"/>
              </p:cNvSpPr>
              <p:nvPr/>
            </p:nvSpPr>
            <p:spPr bwMode="auto">
              <a:xfrm>
                <a:off x="4621" y="2261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42" name="Rectangle 160"/>
              <p:cNvSpPr>
                <a:spLocks noChangeArrowheads="1"/>
              </p:cNvSpPr>
              <p:nvPr/>
            </p:nvSpPr>
            <p:spPr bwMode="auto">
              <a:xfrm>
                <a:off x="6878" y="2261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43" name="Rectangle 161"/>
              <p:cNvSpPr>
                <a:spLocks noChangeArrowheads="1"/>
              </p:cNvSpPr>
              <p:nvPr/>
            </p:nvSpPr>
            <p:spPr bwMode="auto">
              <a:xfrm>
                <a:off x="3227" y="2375"/>
                <a:ext cx="80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A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4" name="Rectangle 162"/>
              <p:cNvSpPr>
                <a:spLocks noChangeArrowheads="1"/>
              </p:cNvSpPr>
              <p:nvPr/>
            </p:nvSpPr>
            <p:spPr bwMode="auto">
              <a:xfrm>
                <a:off x="3269" y="2375"/>
                <a:ext cx="5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5" name="Rectangle 163"/>
              <p:cNvSpPr>
                <a:spLocks noChangeArrowheads="1"/>
              </p:cNvSpPr>
              <p:nvPr/>
            </p:nvSpPr>
            <p:spPr bwMode="auto">
              <a:xfrm>
                <a:off x="3287" y="2375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6" name="Rectangle 164"/>
              <p:cNvSpPr>
                <a:spLocks noChangeArrowheads="1"/>
              </p:cNvSpPr>
              <p:nvPr/>
            </p:nvSpPr>
            <p:spPr bwMode="auto">
              <a:xfrm>
                <a:off x="3512" y="2375"/>
                <a:ext cx="92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I_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7" name="Rectangle 165"/>
              <p:cNvSpPr>
                <a:spLocks noChangeArrowheads="1"/>
              </p:cNvSpPr>
              <p:nvPr/>
            </p:nvSpPr>
            <p:spPr bwMode="auto">
              <a:xfrm>
                <a:off x="3567" y="2375"/>
                <a:ext cx="331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HH_LIMIT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8" name="Rectangle 166"/>
              <p:cNvSpPr>
                <a:spLocks noChangeArrowheads="1"/>
              </p:cNvSpPr>
              <p:nvPr/>
            </p:nvSpPr>
            <p:spPr bwMode="auto">
              <a:xfrm>
                <a:off x="3860" y="2375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9" name="Rectangle 167"/>
              <p:cNvSpPr>
                <a:spLocks noChangeArrowheads="1"/>
              </p:cNvSpPr>
              <p:nvPr/>
            </p:nvSpPr>
            <p:spPr bwMode="auto">
              <a:xfrm>
                <a:off x="4652" y="2375"/>
                <a:ext cx="236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40 </a:t>
                </a:r>
                <a:r>
                  <a:rPr kumimoji="0" lang="sv-SE" altLang="sv-SE" sz="9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degC</a:t>
                </a:r>
                <a:endParaRPr kumimoji="0" lang="sv-SE" altLang="sv-SE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0" name="Rectangle 168"/>
              <p:cNvSpPr>
                <a:spLocks noChangeArrowheads="1"/>
              </p:cNvSpPr>
              <p:nvPr/>
            </p:nvSpPr>
            <p:spPr bwMode="auto">
              <a:xfrm>
                <a:off x="5086" y="2375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1" name="Rectangle 169"/>
              <p:cNvSpPr>
                <a:spLocks noChangeArrowheads="1"/>
              </p:cNvSpPr>
              <p:nvPr/>
            </p:nvSpPr>
            <p:spPr bwMode="auto">
              <a:xfrm>
                <a:off x="3196" y="2369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52" name="Rectangle 170"/>
              <p:cNvSpPr>
                <a:spLocks noChangeArrowheads="1"/>
              </p:cNvSpPr>
              <p:nvPr/>
            </p:nvSpPr>
            <p:spPr bwMode="auto">
              <a:xfrm>
                <a:off x="3202" y="2369"/>
                <a:ext cx="279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53" name="Rectangle 171"/>
              <p:cNvSpPr>
                <a:spLocks noChangeArrowheads="1"/>
              </p:cNvSpPr>
              <p:nvPr/>
            </p:nvSpPr>
            <p:spPr bwMode="auto">
              <a:xfrm>
                <a:off x="3481" y="2369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54" name="Rectangle 172"/>
              <p:cNvSpPr>
                <a:spLocks noChangeArrowheads="1"/>
              </p:cNvSpPr>
              <p:nvPr/>
            </p:nvSpPr>
            <p:spPr bwMode="auto">
              <a:xfrm>
                <a:off x="3487" y="2369"/>
                <a:ext cx="1134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55" name="Rectangle 173"/>
              <p:cNvSpPr>
                <a:spLocks noChangeArrowheads="1"/>
              </p:cNvSpPr>
              <p:nvPr/>
            </p:nvSpPr>
            <p:spPr bwMode="auto">
              <a:xfrm>
                <a:off x="4621" y="2369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56" name="Rectangle 174"/>
              <p:cNvSpPr>
                <a:spLocks noChangeArrowheads="1"/>
              </p:cNvSpPr>
              <p:nvPr/>
            </p:nvSpPr>
            <p:spPr bwMode="auto">
              <a:xfrm>
                <a:off x="4627" y="2369"/>
                <a:ext cx="2251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57" name="Rectangle 175"/>
              <p:cNvSpPr>
                <a:spLocks noChangeArrowheads="1"/>
              </p:cNvSpPr>
              <p:nvPr/>
            </p:nvSpPr>
            <p:spPr bwMode="auto">
              <a:xfrm>
                <a:off x="6878" y="2369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58" name="Rectangle 176"/>
              <p:cNvSpPr>
                <a:spLocks noChangeArrowheads="1"/>
              </p:cNvSpPr>
              <p:nvPr/>
            </p:nvSpPr>
            <p:spPr bwMode="auto">
              <a:xfrm>
                <a:off x="3196" y="2375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59" name="Rectangle 177"/>
              <p:cNvSpPr>
                <a:spLocks noChangeArrowheads="1"/>
              </p:cNvSpPr>
              <p:nvPr/>
            </p:nvSpPr>
            <p:spPr bwMode="auto">
              <a:xfrm>
                <a:off x="3481" y="2375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60" name="Rectangle 178"/>
              <p:cNvSpPr>
                <a:spLocks noChangeArrowheads="1"/>
              </p:cNvSpPr>
              <p:nvPr/>
            </p:nvSpPr>
            <p:spPr bwMode="auto">
              <a:xfrm>
                <a:off x="4621" y="2375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61" name="Rectangle 179"/>
              <p:cNvSpPr>
                <a:spLocks noChangeArrowheads="1"/>
              </p:cNvSpPr>
              <p:nvPr/>
            </p:nvSpPr>
            <p:spPr bwMode="auto">
              <a:xfrm>
                <a:off x="6878" y="2375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62" name="Rectangle 180"/>
              <p:cNvSpPr>
                <a:spLocks noChangeArrowheads="1"/>
              </p:cNvSpPr>
              <p:nvPr/>
            </p:nvSpPr>
            <p:spPr bwMode="auto">
              <a:xfrm>
                <a:off x="3227" y="2488"/>
                <a:ext cx="80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A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3" name="Rectangle 181"/>
              <p:cNvSpPr>
                <a:spLocks noChangeArrowheads="1"/>
              </p:cNvSpPr>
              <p:nvPr/>
            </p:nvSpPr>
            <p:spPr bwMode="auto">
              <a:xfrm>
                <a:off x="3269" y="2488"/>
                <a:ext cx="5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4" name="Rectangle 182"/>
              <p:cNvSpPr>
                <a:spLocks noChangeArrowheads="1"/>
              </p:cNvSpPr>
              <p:nvPr/>
            </p:nvSpPr>
            <p:spPr bwMode="auto">
              <a:xfrm>
                <a:off x="3287" y="2488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5" name="Rectangle 183"/>
              <p:cNvSpPr>
                <a:spLocks noChangeArrowheads="1"/>
              </p:cNvSpPr>
              <p:nvPr/>
            </p:nvSpPr>
            <p:spPr bwMode="auto">
              <a:xfrm>
                <a:off x="3512" y="2488"/>
                <a:ext cx="92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I_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6" name="Rectangle 184"/>
              <p:cNvSpPr>
                <a:spLocks noChangeArrowheads="1"/>
              </p:cNvSpPr>
              <p:nvPr/>
            </p:nvSpPr>
            <p:spPr bwMode="auto">
              <a:xfrm>
                <a:off x="3567" y="2488"/>
                <a:ext cx="28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H_LIMIT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7" name="Rectangle 185"/>
              <p:cNvSpPr>
                <a:spLocks noChangeArrowheads="1"/>
              </p:cNvSpPr>
              <p:nvPr/>
            </p:nvSpPr>
            <p:spPr bwMode="auto">
              <a:xfrm>
                <a:off x="3814" y="2488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8" name="Rectangle 186"/>
              <p:cNvSpPr>
                <a:spLocks noChangeArrowheads="1"/>
              </p:cNvSpPr>
              <p:nvPr/>
            </p:nvSpPr>
            <p:spPr bwMode="auto">
              <a:xfrm>
                <a:off x="4652" y="2488"/>
                <a:ext cx="308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sv-SE" altLang="sv-SE" sz="9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30 </a:t>
                </a:r>
                <a:r>
                  <a:rPr lang="sv-SE" altLang="sv-SE" sz="900" dirty="0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degC</a:t>
                </a:r>
                <a:endParaRPr kumimoji="0" lang="sv-SE" altLang="sv-SE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9" name="Rectangle 187"/>
              <p:cNvSpPr>
                <a:spLocks noChangeArrowheads="1"/>
              </p:cNvSpPr>
              <p:nvPr/>
            </p:nvSpPr>
            <p:spPr bwMode="auto">
              <a:xfrm>
                <a:off x="4951" y="2488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0" name="Rectangle 188"/>
              <p:cNvSpPr>
                <a:spLocks noChangeArrowheads="1"/>
              </p:cNvSpPr>
              <p:nvPr/>
            </p:nvSpPr>
            <p:spPr bwMode="auto">
              <a:xfrm>
                <a:off x="3196" y="2483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71" name="Rectangle 189"/>
              <p:cNvSpPr>
                <a:spLocks noChangeArrowheads="1"/>
              </p:cNvSpPr>
              <p:nvPr/>
            </p:nvSpPr>
            <p:spPr bwMode="auto">
              <a:xfrm>
                <a:off x="3202" y="2483"/>
                <a:ext cx="279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72" name="Rectangle 190"/>
              <p:cNvSpPr>
                <a:spLocks noChangeArrowheads="1"/>
              </p:cNvSpPr>
              <p:nvPr/>
            </p:nvSpPr>
            <p:spPr bwMode="auto">
              <a:xfrm>
                <a:off x="3481" y="2483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73" name="Rectangle 191"/>
              <p:cNvSpPr>
                <a:spLocks noChangeArrowheads="1"/>
              </p:cNvSpPr>
              <p:nvPr/>
            </p:nvSpPr>
            <p:spPr bwMode="auto">
              <a:xfrm>
                <a:off x="3487" y="2483"/>
                <a:ext cx="1134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74" name="Rectangle 192"/>
              <p:cNvSpPr>
                <a:spLocks noChangeArrowheads="1"/>
              </p:cNvSpPr>
              <p:nvPr/>
            </p:nvSpPr>
            <p:spPr bwMode="auto">
              <a:xfrm>
                <a:off x="4621" y="2483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75" name="Rectangle 193"/>
              <p:cNvSpPr>
                <a:spLocks noChangeArrowheads="1"/>
              </p:cNvSpPr>
              <p:nvPr/>
            </p:nvSpPr>
            <p:spPr bwMode="auto">
              <a:xfrm>
                <a:off x="4627" y="2483"/>
                <a:ext cx="2251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76" name="Rectangle 194"/>
              <p:cNvSpPr>
                <a:spLocks noChangeArrowheads="1"/>
              </p:cNvSpPr>
              <p:nvPr/>
            </p:nvSpPr>
            <p:spPr bwMode="auto">
              <a:xfrm>
                <a:off x="6878" y="2483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77" name="Rectangle 195"/>
              <p:cNvSpPr>
                <a:spLocks noChangeArrowheads="1"/>
              </p:cNvSpPr>
              <p:nvPr/>
            </p:nvSpPr>
            <p:spPr bwMode="auto">
              <a:xfrm>
                <a:off x="3196" y="2489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78" name="Rectangle 196"/>
              <p:cNvSpPr>
                <a:spLocks noChangeArrowheads="1"/>
              </p:cNvSpPr>
              <p:nvPr/>
            </p:nvSpPr>
            <p:spPr bwMode="auto">
              <a:xfrm>
                <a:off x="3481" y="2489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79" name="Rectangle 197"/>
              <p:cNvSpPr>
                <a:spLocks noChangeArrowheads="1"/>
              </p:cNvSpPr>
              <p:nvPr/>
            </p:nvSpPr>
            <p:spPr bwMode="auto">
              <a:xfrm>
                <a:off x="4621" y="2489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80" name="Rectangle 198"/>
              <p:cNvSpPr>
                <a:spLocks noChangeArrowheads="1"/>
              </p:cNvSpPr>
              <p:nvPr/>
            </p:nvSpPr>
            <p:spPr bwMode="auto">
              <a:xfrm>
                <a:off x="6878" y="2489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81" name="Rectangle 199"/>
              <p:cNvSpPr>
                <a:spLocks noChangeArrowheads="1"/>
              </p:cNvSpPr>
              <p:nvPr/>
            </p:nvSpPr>
            <p:spPr bwMode="auto">
              <a:xfrm>
                <a:off x="3227" y="2602"/>
                <a:ext cx="80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A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2" name="Rectangle 200"/>
              <p:cNvSpPr>
                <a:spLocks noChangeArrowheads="1"/>
              </p:cNvSpPr>
              <p:nvPr/>
            </p:nvSpPr>
            <p:spPr bwMode="auto">
              <a:xfrm>
                <a:off x="3269" y="2602"/>
                <a:ext cx="5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3" name="Rectangle 201"/>
              <p:cNvSpPr>
                <a:spLocks noChangeArrowheads="1"/>
              </p:cNvSpPr>
              <p:nvPr/>
            </p:nvSpPr>
            <p:spPr bwMode="auto">
              <a:xfrm>
                <a:off x="3287" y="2602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4" name="Rectangle 202"/>
              <p:cNvSpPr>
                <a:spLocks noChangeArrowheads="1"/>
              </p:cNvSpPr>
              <p:nvPr/>
            </p:nvSpPr>
            <p:spPr bwMode="auto">
              <a:xfrm>
                <a:off x="3512" y="2602"/>
                <a:ext cx="32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I_L_LIMIT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5" name="Rectangle 203"/>
              <p:cNvSpPr>
                <a:spLocks noChangeArrowheads="1"/>
              </p:cNvSpPr>
              <p:nvPr/>
            </p:nvSpPr>
            <p:spPr bwMode="auto">
              <a:xfrm>
                <a:off x="3800" y="2602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6" name="Rectangle 204"/>
              <p:cNvSpPr>
                <a:spLocks noChangeArrowheads="1"/>
              </p:cNvSpPr>
              <p:nvPr/>
            </p:nvSpPr>
            <p:spPr bwMode="auto">
              <a:xfrm>
                <a:off x="4652" y="2602"/>
                <a:ext cx="89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sv-SE" altLang="sv-SE" sz="9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NA</a:t>
                </a:r>
                <a:endParaRPr kumimoji="0" lang="sv-SE" altLang="sv-SE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7" name="Rectangle 205"/>
              <p:cNvSpPr>
                <a:spLocks noChangeArrowheads="1"/>
              </p:cNvSpPr>
              <p:nvPr/>
            </p:nvSpPr>
            <p:spPr bwMode="auto">
              <a:xfrm>
                <a:off x="4937" y="2602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8" name="Rectangle 206"/>
              <p:cNvSpPr>
                <a:spLocks noChangeArrowheads="1"/>
              </p:cNvSpPr>
              <p:nvPr/>
            </p:nvSpPr>
            <p:spPr bwMode="auto">
              <a:xfrm>
                <a:off x="3196" y="2597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89" name="Rectangle 207"/>
              <p:cNvSpPr>
                <a:spLocks noChangeArrowheads="1"/>
              </p:cNvSpPr>
              <p:nvPr/>
            </p:nvSpPr>
            <p:spPr bwMode="auto">
              <a:xfrm>
                <a:off x="3202" y="2597"/>
                <a:ext cx="279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90" name="Rectangle 208"/>
              <p:cNvSpPr>
                <a:spLocks noChangeArrowheads="1"/>
              </p:cNvSpPr>
              <p:nvPr/>
            </p:nvSpPr>
            <p:spPr bwMode="auto">
              <a:xfrm>
                <a:off x="3481" y="2597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91" name="Rectangle 209"/>
              <p:cNvSpPr>
                <a:spLocks noChangeArrowheads="1"/>
              </p:cNvSpPr>
              <p:nvPr/>
            </p:nvSpPr>
            <p:spPr bwMode="auto">
              <a:xfrm>
                <a:off x="3487" y="2597"/>
                <a:ext cx="1134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92" name="Rectangle 210"/>
              <p:cNvSpPr>
                <a:spLocks noChangeArrowheads="1"/>
              </p:cNvSpPr>
              <p:nvPr/>
            </p:nvSpPr>
            <p:spPr bwMode="auto">
              <a:xfrm>
                <a:off x="4621" y="2597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93" name="Rectangle 211"/>
              <p:cNvSpPr>
                <a:spLocks noChangeArrowheads="1"/>
              </p:cNvSpPr>
              <p:nvPr/>
            </p:nvSpPr>
            <p:spPr bwMode="auto">
              <a:xfrm>
                <a:off x="4627" y="2597"/>
                <a:ext cx="2251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94" name="Rectangle 212"/>
              <p:cNvSpPr>
                <a:spLocks noChangeArrowheads="1"/>
              </p:cNvSpPr>
              <p:nvPr/>
            </p:nvSpPr>
            <p:spPr bwMode="auto">
              <a:xfrm>
                <a:off x="6878" y="2597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95" name="Rectangle 213"/>
              <p:cNvSpPr>
                <a:spLocks noChangeArrowheads="1"/>
              </p:cNvSpPr>
              <p:nvPr/>
            </p:nvSpPr>
            <p:spPr bwMode="auto">
              <a:xfrm>
                <a:off x="3196" y="2603"/>
                <a:ext cx="6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96" name="Rectangle 214"/>
              <p:cNvSpPr>
                <a:spLocks noChangeArrowheads="1"/>
              </p:cNvSpPr>
              <p:nvPr/>
            </p:nvSpPr>
            <p:spPr bwMode="auto">
              <a:xfrm>
                <a:off x="3481" y="2603"/>
                <a:ext cx="6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97" name="Rectangle 215"/>
              <p:cNvSpPr>
                <a:spLocks noChangeArrowheads="1"/>
              </p:cNvSpPr>
              <p:nvPr/>
            </p:nvSpPr>
            <p:spPr bwMode="auto">
              <a:xfrm>
                <a:off x="4621" y="2603"/>
                <a:ext cx="6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98" name="Rectangle 216"/>
              <p:cNvSpPr>
                <a:spLocks noChangeArrowheads="1"/>
              </p:cNvSpPr>
              <p:nvPr/>
            </p:nvSpPr>
            <p:spPr bwMode="auto">
              <a:xfrm>
                <a:off x="6878" y="2603"/>
                <a:ext cx="6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99" name="Rectangle 217"/>
              <p:cNvSpPr>
                <a:spLocks noChangeArrowheads="1"/>
              </p:cNvSpPr>
              <p:nvPr/>
            </p:nvSpPr>
            <p:spPr bwMode="auto">
              <a:xfrm>
                <a:off x="3227" y="2716"/>
                <a:ext cx="80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A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0" name="Rectangle 218"/>
              <p:cNvSpPr>
                <a:spLocks noChangeArrowheads="1"/>
              </p:cNvSpPr>
              <p:nvPr/>
            </p:nvSpPr>
            <p:spPr bwMode="auto">
              <a:xfrm>
                <a:off x="3269" y="2716"/>
                <a:ext cx="5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1" name="Rectangle 219"/>
              <p:cNvSpPr>
                <a:spLocks noChangeArrowheads="1"/>
              </p:cNvSpPr>
              <p:nvPr/>
            </p:nvSpPr>
            <p:spPr bwMode="auto">
              <a:xfrm>
                <a:off x="3287" y="2716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2" name="Rectangle 220"/>
              <p:cNvSpPr>
                <a:spLocks noChangeArrowheads="1"/>
              </p:cNvSpPr>
              <p:nvPr/>
            </p:nvSpPr>
            <p:spPr bwMode="auto">
              <a:xfrm>
                <a:off x="3512" y="2716"/>
                <a:ext cx="3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I_LL_LIMIT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3" name="Rectangle 221"/>
              <p:cNvSpPr>
                <a:spLocks noChangeArrowheads="1"/>
              </p:cNvSpPr>
              <p:nvPr/>
            </p:nvSpPr>
            <p:spPr bwMode="auto">
              <a:xfrm>
                <a:off x="3831" y="2716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4" name="Rectangle 222"/>
              <p:cNvSpPr>
                <a:spLocks noChangeArrowheads="1"/>
              </p:cNvSpPr>
              <p:nvPr/>
            </p:nvSpPr>
            <p:spPr bwMode="auto">
              <a:xfrm>
                <a:off x="4652" y="2716"/>
                <a:ext cx="89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sv-SE" altLang="sv-SE" sz="9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NA</a:t>
                </a:r>
                <a:endParaRPr kumimoji="0" lang="sv-SE" altLang="sv-SE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5" name="Rectangle 223"/>
              <p:cNvSpPr>
                <a:spLocks noChangeArrowheads="1"/>
              </p:cNvSpPr>
              <p:nvPr/>
            </p:nvSpPr>
            <p:spPr bwMode="auto">
              <a:xfrm>
                <a:off x="5058" y="2716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6" name="Rectangle 224"/>
              <p:cNvSpPr>
                <a:spLocks noChangeArrowheads="1"/>
              </p:cNvSpPr>
              <p:nvPr/>
            </p:nvSpPr>
            <p:spPr bwMode="auto">
              <a:xfrm>
                <a:off x="3196" y="2710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07" name="Rectangle 225"/>
              <p:cNvSpPr>
                <a:spLocks noChangeArrowheads="1"/>
              </p:cNvSpPr>
              <p:nvPr/>
            </p:nvSpPr>
            <p:spPr bwMode="auto">
              <a:xfrm>
                <a:off x="3202" y="2710"/>
                <a:ext cx="279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08" name="Rectangle 226"/>
              <p:cNvSpPr>
                <a:spLocks noChangeArrowheads="1"/>
              </p:cNvSpPr>
              <p:nvPr/>
            </p:nvSpPr>
            <p:spPr bwMode="auto">
              <a:xfrm>
                <a:off x="3481" y="2710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09" name="Rectangle 227"/>
              <p:cNvSpPr>
                <a:spLocks noChangeArrowheads="1"/>
              </p:cNvSpPr>
              <p:nvPr/>
            </p:nvSpPr>
            <p:spPr bwMode="auto">
              <a:xfrm>
                <a:off x="3487" y="2710"/>
                <a:ext cx="1134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10" name="Rectangle 228"/>
              <p:cNvSpPr>
                <a:spLocks noChangeArrowheads="1"/>
              </p:cNvSpPr>
              <p:nvPr/>
            </p:nvSpPr>
            <p:spPr bwMode="auto">
              <a:xfrm>
                <a:off x="4621" y="2710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11" name="Rectangle 229"/>
              <p:cNvSpPr>
                <a:spLocks noChangeArrowheads="1"/>
              </p:cNvSpPr>
              <p:nvPr/>
            </p:nvSpPr>
            <p:spPr bwMode="auto">
              <a:xfrm>
                <a:off x="4627" y="2710"/>
                <a:ext cx="2251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12" name="Rectangle 230"/>
              <p:cNvSpPr>
                <a:spLocks noChangeArrowheads="1"/>
              </p:cNvSpPr>
              <p:nvPr/>
            </p:nvSpPr>
            <p:spPr bwMode="auto">
              <a:xfrm>
                <a:off x="6878" y="2710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13" name="Rectangle 231"/>
              <p:cNvSpPr>
                <a:spLocks noChangeArrowheads="1"/>
              </p:cNvSpPr>
              <p:nvPr/>
            </p:nvSpPr>
            <p:spPr bwMode="auto">
              <a:xfrm>
                <a:off x="3196" y="2716"/>
                <a:ext cx="6" cy="10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14" name="Rectangle 232"/>
              <p:cNvSpPr>
                <a:spLocks noChangeArrowheads="1"/>
              </p:cNvSpPr>
              <p:nvPr/>
            </p:nvSpPr>
            <p:spPr bwMode="auto">
              <a:xfrm>
                <a:off x="3481" y="2716"/>
                <a:ext cx="6" cy="10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15" name="Rectangle 233"/>
              <p:cNvSpPr>
                <a:spLocks noChangeArrowheads="1"/>
              </p:cNvSpPr>
              <p:nvPr/>
            </p:nvSpPr>
            <p:spPr bwMode="auto">
              <a:xfrm>
                <a:off x="4621" y="2716"/>
                <a:ext cx="6" cy="10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16" name="Rectangle 234"/>
              <p:cNvSpPr>
                <a:spLocks noChangeArrowheads="1"/>
              </p:cNvSpPr>
              <p:nvPr/>
            </p:nvSpPr>
            <p:spPr bwMode="auto">
              <a:xfrm>
                <a:off x="6878" y="2716"/>
                <a:ext cx="6" cy="10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17" name="Rectangle 235"/>
              <p:cNvSpPr>
                <a:spLocks noChangeArrowheads="1"/>
              </p:cNvSpPr>
              <p:nvPr/>
            </p:nvSpPr>
            <p:spPr bwMode="auto">
              <a:xfrm>
                <a:off x="3227" y="2830"/>
                <a:ext cx="101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DI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8" name="Rectangle 236"/>
              <p:cNvSpPr>
                <a:spLocks noChangeArrowheads="1"/>
              </p:cNvSpPr>
              <p:nvPr/>
            </p:nvSpPr>
            <p:spPr bwMode="auto">
              <a:xfrm>
                <a:off x="3290" y="2830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9" name="Rectangle 237"/>
              <p:cNvSpPr>
                <a:spLocks noChangeArrowheads="1"/>
              </p:cNvSpPr>
              <p:nvPr/>
            </p:nvSpPr>
            <p:spPr bwMode="auto">
              <a:xfrm>
                <a:off x="3512" y="2830"/>
                <a:ext cx="27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I_RESET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0" name="Rectangle 238"/>
              <p:cNvSpPr>
                <a:spLocks noChangeArrowheads="1"/>
              </p:cNvSpPr>
              <p:nvPr/>
            </p:nvSpPr>
            <p:spPr bwMode="auto">
              <a:xfrm>
                <a:off x="3747" y="2830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1" name="Rectangle 239"/>
              <p:cNvSpPr>
                <a:spLocks noChangeArrowheads="1"/>
              </p:cNvSpPr>
              <p:nvPr/>
            </p:nvSpPr>
            <p:spPr bwMode="auto">
              <a:xfrm>
                <a:off x="4652" y="2830"/>
                <a:ext cx="390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sv-SE" altLang="sv-SE" sz="9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From TANGO</a:t>
                </a:r>
                <a:endParaRPr kumimoji="0" lang="sv-SE" altLang="sv-SE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2" name="Rectangle 240"/>
              <p:cNvSpPr>
                <a:spLocks noChangeArrowheads="1"/>
              </p:cNvSpPr>
              <p:nvPr/>
            </p:nvSpPr>
            <p:spPr bwMode="auto">
              <a:xfrm>
                <a:off x="5082" y="2830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3" name="Rectangle 241"/>
              <p:cNvSpPr>
                <a:spLocks noChangeArrowheads="1"/>
              </p:cNvSpPr>
              <p:nvPr/>
            </p:nvSpPr>
            <p:spPr bwMode="auto">
              <a:xfrm>
                <a:off x="3196" y="2825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24" name="Rectangle 242"/>
              <p:cNvSpPr>
                <a:spLocks noChangeArrowheads="1"/>
              </p:cNvSpPr>
              <p:nvPr/>
            </p:nvSpPr>
            <p:spPr bwMode="auto">
              <a:xfrm>
                <a:off x="3202" y="2825"/>
                <a:ext cx="279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25" name="Rectangle 243"/>
              <p:cNvSpPr>
                <a:spLocks noChangeArrowheads="1"/>
              </p:cNvSpPr>
              <p:nvPr/>
            </p:nvSpPr>
            <p:spPr bwMode="auto">
              <a:xfrm>
                <a:off x="3481" y="2825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26" name="Rectangle 244"/>
              <p:cNvSpPr>
                <a:spLocks noChangeArrowheads="1"/>
              </p:cNvSpPr>
              <p:nvPr/>
            </p:nvSpPr>
            <p:spPr bwMode="auto">
              <a:xfrm>
                <a:off x="3487" y="2825"/>
                <a:ext cx="1134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27" name="Rectangle 245"/>
              <p:cNvSpPr>
                <a:spLocks noChangeArrowheads="1"/>
              </p:cNvSpPr>
              <p:nvPr/>
            </p:nvSpPr>
            <p:spPr bwMode="auto">
              <a:xfrm>
                <a:off x="4621" y="2825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28" name="Rectangle 246"/>
              <p:cNvSpPr>
                <a:spLocks noChangeArrowheads="1"/>
              </p:cNvSpPr>
              <p:nvPr/>
            </p:nvSpPr>
            <p:spPr bwMode="auto">
              <a:xfrm>
                <a:off x="4627" y="2825"/>
                <a:ext cx="2251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29" name="Rectangle 247"/>
              <p:cNvSpPr>
                <a:spLocks noChangeArrowheads="1"/>
              </p:cNvSpPr>
              <p:nvPr/>
            </p:nvSpPr>
            <p:spPr bwMode="auto">
              <a:xfrm>
                <a:off x="6878" y="2825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30" name="Rectangle 248"/>
              <p:cNvSpPr>
                <a:spLocks noChangeArrowheads="1"/>
              </p:cNvSpPr>
              <p:nvPr/>
            </p:nvSpPr>
            <p:spPr bwMode="auto">
              <a:xfrm>
                <a:off x="3196" y="2831"/>
                <a:ext cx="6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31" name="Rectangle 249"/>
              <p:cNvSpPr>
                <a:spLocks noChangeArrowheads="1"/>
              </p:cNvSpPr>
              <p:nvPr/>
            </p:nvSpPr>
            <p:spPr bwMode="auto">
              <a:xfrm>
                <a:off x="3481" y="2831"/>
                <a:ext cx="6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32" name="Rectangle 250"/>
              <p:cNvSpPr>
                <a:spLocks noChangeArrowheads="1"/>
              </p:cNvSpPr>
              <p:nvPr/>
            </p:nvSpPr>
            <p:spPr bwMode="auto">
              <a:xfrm>
                <a:off x="4621" y="2831"/>
                <a:ext cx="6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33" name="Rectangle 251"/>
              <p:cNvSpPr>
                <a:spLocks noChangeArrowheads="1"/>
              </p:cNvSpPr>
              <p:nvPr/>
            </p:nvSpPr>
            <p:spPr bwMode="auto">
              <a:xfrm>
                <a:off x="6878" y="2831"/>
                <a:ext cx="6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34" name="Rectangle 252"/>
              <p:cNvSpPr>
                <a:spLocks noChangeArrowheads="1"/>
              </p:cNvSpPr>
              <p:nvPr/>
            </p:nvSpPr>
            <p:spPr bwMode="auto">
              <a:xfrm>
                <a:off x="3227" y="2944"/>
                <a:ext cx="101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DI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5" name="Rectangle 253"/>
              <p:cNvSpPr>
                <a:spLocks noChangeArrowheads="1"/>
              </p:cNvSpPr>
              <p:nvPr/>
            </p:nvSpPr>
            <p:spPr bwMode="auto">
              <a:xfrm>
                <a:off x="3290" y="2944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6" name="Rectangle 254"/>
              <p:cNvSpPr>
                <a:spLocks noChangeArrowheads="1"/>
              </p:cNvSpPr>
              <p:nvPr/>
            </p:nvSpPr>
            <p:spPr bwMode="auto">
              <a:xfrm>
                <a:off x="3512" y="2944"/>
                <a:ext cx="338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I_DISABLE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7" name="Rectangle 255"/>
              <p:cNvSpPr>
                <a:spLocks noChangeArrowheads="1"/>
              </p:cNvSpPr>
              <p:nvPr/>
            </p:nvSpPr>
            <p:spPr bwMode="auto">
              <a:xfrm>
                <a:off x="3812" y="2944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8" name="Rectangle 256"/>
              <p:cNvSpPr>
                <a:spLocks noChangeArrowheads="1"/>
              </p:cNvSpPr>
              <p:nvPr/>
            </p:nvSpPr>
            <p:spPr bwMode="auto">
              <a:xfrm>
                <a:off x="4652" y="2944"/>
                <a:ext cx="406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sv-SE" altLang="sv-SE" sz="9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From TANGO</a:t>
                </a:r>
                <a:r>
                  <a:rPr kumimoji="0" lang="sv-SE" altLang="sv-SE" sz="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0" name="Rectangle 259"/>
              <p:cNvSpPr>
                <a:spLocks noChangeArrowheads="1"/>
              </p:cNvSpPr>
              <p:nvPr/>
            </p:nvSpPr>
            <p:spPr bwMode="auto">
              <a:xfrm>
                <a:off x="5077" y="3049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1" name="Rectangle 260"/>
              <p:cNvSpPr>
                <a:spLocks noChangeArrowheads="1"/>
              </p:cNvSpPr>
              <p:nvPr/>
            </p:nvSpPr>
            <p:spPr bwMode="auto">
              <a:xfrm>
                <a:off x="3196" y="2938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42" name="Rectangle 261"/>
              <p:cNvSpPr>
                <a:spLocks noChangeArrowheads="1"/>
              </p:cNvSpPr>
              <p:nvPr/>
            </p:nvSpPr>
            <p:spPr bwMode="auto">
              <a:xfrm>
                <a:off x="3202" y="2938"/>
                <a:ext cx="279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43" name="Rectangle 262"/>
              <p:cNvSpPr>
                <a:spLocks noChangeArrowheads="1"/>
              </p:cNvSpPr>
              <p:nvPr/>
            </p:nvSpPr>
            <p:spPr bwMode="auto">
              <a:xfrm>
                <a:off x="3481" y="2938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44" name="Rectangle 263"/>
              <p:cNvSpPr>
                <a:spLocks noChangeArrowheads="1"/>
              </p:cNvSpPr>
              <p:nvPr/>
            </p:nvSpPr>
            <p:spPr bwMode="auto">
              <a:xfrm>
                <a:off x="3487" y="2938"/>
                <a:ext cx="1134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45" name="Rectangle 264"/>
              <p:cNvSpPr>
                <a:spLocks noChangeArrowheads="1"/>
              </p:cNvSpPr>
              <p:nvPr/>
            </p:nvSpPr>
            <p:spPr bwMode="auto">
              <a:xfrm>
                <a:off x="4621" y="2938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46" name="Rectangle 265"/>
              <p:cNvSpPr>
                <a:spLocks noChangeArrowheads="1"/>
              </p:cNvSpPr>
              <p:nvPr/>
            </p:nvSpPr>
            <p:spPr bwMode="auto">
              <a:xfrm>
                <a:off x="4627" y="2938"/>
                <a:ext cx="2251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47" name="Rectangle 266"/>
              <p:cNvSpPr>
                <a:spLocks noChangeArrowheads="1"/>
              </p:cNvSpPr>
              <p:nvPr/>
            </p:nvSpPr>
            <p:spPr bwMode="auto">
              <a:xfrm>
                <a:off x="6878" y="2938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48" name="Rectangle 267"/>
              <p:cNvSpPr>
                <a:spLocks noChangeArrowheads="1"/>
              </p:cNvSpPr>
              <p:nvPr/>
            </p:nvSpPr>
            <p:spPr bwMode="auto">
              <a:xfrm>
                <a:off x="3196" y="2944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49" name="Rectangle 268"/>
              <p:cNvSpPr>
                <a:spLocks noChangeArrowheads="1"/>
              </p:cNvSpPr>
              <p:nvPr/>
            </p:nvSpPr>
            <p:spPr bwMode="auto">
              <a:xfrm>
                <a:off x="3481" y="2944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50" name="Rectangle 269"/>
              <p:cNvSpPr>
                <a:spLocks noChangeArrowheads="1"/>
              </p:cNvSpPr>
              <p:nvPr/>
            </p:nvSpPr>
            <p:spPr bwMode="auto">
              <a:xfrm>
                <a:off x="4621" y="2944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51" name="Rectangle 270"/>
              <p:cNvSpPr>
                <a:spLocks noChangeArrowheads="1"/>
              </p:cNvSpPr>
              <p:nvPr/>
            </p:nvSpPr>
            <p:spPr bwMode="auto">
              <a:xfrm>
                <a:off x="6878" y="2944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52" name="Rectangle 271"/>
              <p:cNvSpPr>
                <a:spLocks noChangeArrowheads="1"/>
              </p:cNvSpPr>
              <p:nvPr/>
            </p:nvSpPr>
            <p:spPr bwMode="auto">
              <a:xfrm>
                <a:off x="3227" y="3058"/>
                <a:ext cx="98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AI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3" name="Rectangle 272"/>
              <p:cNvSpPr>
                <a:spLocks noChangeArrowheads="1"/>
              </p:cNvSpPr>
              <p:nvPr/>
            </p:nvSpPr>
            <p:spPr bwMode="auto">
              <a:xfrm>
                <a:off x="3287" y="3058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4" name="Rectangle 273"/>
              <p:cNvSpPr>
                <a:spLocks noChangeArrowheads="1"/>
              </p:cNvSpPr>
              <p:nvPr/>
            </p:nvSpPr>
            <p:spPr bwMode="auto">
              <a:xfrm>
                <a:off x="3512" y="3058"/>
                <a:ext cx="41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I_DURATION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5" name="Rectangle 274"/>
              <p:cNvSpPr>
                <a:spLocks noChangeArrowheads="1"/>
              </p:cNvSpPr>
              <p:nvPr/>
            </p:nvSpPr>
            <p:spPr bwMode="auto">
              <a:xfrm>
                <a:off x="3890" y="3058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6" name="Rectangle 275"/>
              <p:cNvSpPr>
                <a:spLocks noChangeArrowheads="1"/>
              </p:cNvSpPr>
              <p:nvPr/>
            </p:nvSpPr>
            <p:spPr bwMode="auto">
              <a:xfrm>
                <a:off x="4652" y="3058"/>
                <a:ext cx="166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sv-SE" altLang="sv-SE" sz="9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2 sec</a:t>
                </a:r>
                <a:r>
                  <a:rPr kumimoji="0" lang="sv-SE" altLang="sv-SE" sz="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.</a:t>
                </a:r>
                <a:endParaRPr kumimoji="0" lang="sv-SE" altLang="sv-SE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7" name="Rectangle 276"/>
              <p:cNvSpPr>
                <a:spLocks noChangeArrowheads="1"/>
              </p:cNvSpPr>
              <p:nvPr/>
            </p:nvSpPr>
            <p:spPr bwMode="auto">
              <a:xfrm>
                <a:off x="5160" y="3058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0" name="Rectangle 279"/>
              <p:cNvSpPr>
                <a:spLocks noChangeArrowheads="1"/>
              </p:cNvSpPr>
              <p:nvPr/>
            </p:nvSpPr>
            <p:spPr bwMode="auto">
              <a:xfrm>
                <a:off x="6095" y="3163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1" name="Rectangle 280"/>
              <p:cNvSpPr>
                <a:spLocks noChangeArrowheads="1"/>
              </p:cNvSpPr>
              <p:nvPr/>
            </p:nvSpPr>
            <p:spPr bwMode="auto">
              <a:xfrm>
                <a:off x="3196" y="3052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62" name="Rectangle 281"/>
              <p:cNvSpPr>
                <a:spLocks noChangeArrowheads="1"/>
              </p:cNvSpPr>
              <p:nvPr/>
            </p:nvSpPr>
            <p:spPr bwMode="auto">
              <a:xfrm>
                <a:off x="3202" y="3052"/>
                <a:ext cx="279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63" name="Rectangle 282"/>
              <p:cNvSpPr>
                <a:spLocks noChangeArrowheads="1"/>
              </p:cNvSpPr>
              <p:nvPr/>
            </p:nvSpPr>
            <p:spPr bwMode="auto">
              <a:xfrm>
                <a:off x="3481" y="3052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64" name="Rectangle 283"/>
              <p:cNvSpPr>
                <a:spLocks noChangeArrowheads="1"/>
              </p:cNvSpPr>
              <p:nvPr/>
            </p:nvSpPr>
            <p:spPr bwMode="auto">
              <a:xfrm>
                <a:off x="3487" y="3052"/>
                <a:ext cx="1134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65" name="Rectangle 284"/>
              <p:cNvSpPr>
                <a:spLocks noChangeArrowheads="1"/>
              </p:cNvSpPr>
              <p:nvPr/>
            </p:nvSpPr>
            <p:spPr bwMode="auto">
              <a:xfrm>
                <a:off x="4621" y="3052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66" name="Rectangle 285"/>
              <p:cNvSpPr>
                <a:spLocks noChangeArrowheads="1"/>
              </p:cNvSpPr>
              <p:nvPr/>
            </p:nvSpPr>
            <p:spPr bwMode="auto">
              <a:xfrm>
                <a:off x="4627" y="3052"/>
                <a:ext cx="2251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67" name="Rectangle 286"/>
              <p:cNvSpPr>
                <a:spLocks noChangeArrowheads="1"/>
              </p:cNvSpPr>
              <p:nvPr/>
            </p:nvSpPr>
            <p:spPr bwMode="auto">
              <a:xfrm>
                <a:off x="6878" y="3052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68" name="Rectangle 287"/>
              <p:cNvSpPr>
                <a:spLocks noChangeArrowheads="1"/>
              </p:cNvSpPr>
              <p:nvPr/>
            </p:nvSpPr>
            <p:spPr bwMode="auto">
              <a:xfrm>
                <a:off x="3196" y="3058"/>
                <a:ext cx="6" cy="23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69" name="Rectangle 288"/>
              <p:cNvSpPr>
                <a:spLocks noChangeArrowheads="1"/>
              </p:cNvSpPr>
              <p:nvPr/>
            </p:nvSpPr>
            <p:spPr bwMode="auto">
              <a:xfrm>
                <a:off x="3481" y="3058"/>
                <a:ext cx="6" cy="23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70" name="Rectangle 289"/>
              <p:cNvSpPr>
                <a:spLocks noChangeArrowheads="1"/>
              </p:cNvSpPr>
              <p:nvPr/>
            </p:nvSpPr>
            <p:spPr bwMode="auto">
              <a:xfrm>
                <a:off x="4621" y="3058"/>
                <a:ext cx="6" cy="23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71" name="Rectangle 290"/>
              <p:cNvSpPr>
                <a:spLocks noChangeArrowheads="1"/>
              </p:cNvSpPr>
              <p:nvPr/>
            </p:nvSpPr>
            <p:spPr bwMode="auto">
              <a:xfrm>
                <a:off x="6878" y="3058"/>
                <a:ext cx="6" cy="23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72" name="Rectangle 291"/>
              <p:cNvSpPr>
                <a:spLocks noChangeArrowheads="1"/>
              </p:cNvSpPr>
              <p:nvPr/>
            </p:nvSpPr>
            <p:spPr bwMode="auto">
              <a:xfrm>
                <a:off x="3227" y="3300"/>
                <a:ext cx="131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DO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3" name="Rectangle 292"/>
              <p:cNvSpPr>
                <a:spLocks noChangeArrowheads="1"/>
              </p:cNvSpPr>
              <p:nvPr/>
            </p:nvSpPr>
            <p:spPr bwMode="auto">
              <a:xfrm>
                <a:off x="3320" y="3300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4" name="Rectangle 293"/>
              <p:cNvSpPr>
                <a:spLocks noChangeArrowheads="1"/>
              </p:cNvSpPr>
              <p:nvPr/>
            </p:nvSpPr>
            <p:spPr bwMode="auto">
              <a:xfrm>
                <a:off x="3512" y="3300"/>
                <a:ext cx="467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O_ALARM_HH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5" name="Rectangle 294"/>
              <p:cNvSpPr>
                <a:spLocks noChangeArrowheads="1"/>
              </p:cNvSpPr>
              <p:nvPr/>
            </p:nvSpPr>
            <p:spPr bwMode="auto">
              <a:xfrm>
                <a:off x="3942" y="3300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6" name="Rectangle 295"/>
              <p:cNvSpPr>
                <a:spLocks noChangeArrowheads="1"/>
              </p:cNvSpPr>
              <p:nvPr/>
            </p:nvSpPr>
            <p:spPr bwMode="auto">
              <a:xfrm>
                <a:off x="4652" y="3300"/>
                <a:ext cx="206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sv-SE" altLang="sv-SE" sz="900" dirty="0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Level</a:t>
                </a:r>
                <a:r>
                  <a:rPr lang="sv-SE" altLang="sv-SE" sz="9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2</a:t>
                </a:r>
                <a:endParaRPr kumimoji="0" lang="sv-SE" altLang="sv-SE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8" name="Rectangle 297"/>
              <p:cNvSpPr>
                <a:spLocks noChangeArrowheads="1"/>
              </p:cNvSpPr>
              <p:nvPr/>
            </p:nvSpPr>
            <p:spPr bwMode="auto">
              <a:xfrm>
                <a:off x="5964" y="3300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9" name="Rectangle 298"/>
              <p:cNvSpPr>
                <a:spLocks noChangeArrowheads="1"/>
              </p:cNvSpPr>
              <p:nvPr/>
            </p:nvSpPr>
            <p:spPr bwMode="auto">
              <a:xfrm>
                <a:off x="3196" y="3294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80" name="Rectangle 299"/>
              <p:cNvSpPr>
                <a:spLocks noChangeArrowheads="1"/>
              </p:cNvSpPr>
              <p:nvPr/>
            </p:nvSpPr>
            <p:spPr bwMode="auto">
              <a:xfrm>
                <a:off x="3202" y="3294"/>
                <a:ext cx="279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81" name="Rectangle 300"/>
              <p:cNvSpPr>
                <a:spLocks noChangeArrowheads="1"/>
              </p:cNvSpPr>
              <p:nvPr/>
            </p:nvSpPr>
            <p:spPr bwMode="auto">
              <a:xfrm>
                <a:off x="3481" y="3294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82" name="Rectangle 301"/>
              <p:cNvSpPr>
                <a:spLocks noChangeArrowheads="1"/>
              </p:cNvSpPr>
              <p:nvPr/>
            </p:nvSpPr>
            <p:spPr bwMode="auto">
              <a:xfrm>
                <a:off x="3487" y="3294"/>
                <a:ext cx="1134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83" name="Rectangle 302"/>
              <p:cNvSpPr>
                <a:spLocks noChangeArrowheads="1"/>
              </p:cNvSpPr>
              <p:nvPr/>
            </p:nvSpPr>
            <p:spPr bwMode="auto">
              <a:xfrm>
                <a:off x="4621" y="3294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84" name="Rectangle 303"/>
              <p:cNvSpPr>
                <a:spLocks noChangeArrowheads="1"/>
              </p:cNvSpPr>
              <p:nvPr/>
            </p:nvSpPr>
            <p:spPr bwMode="auto">
              <a:xfrm>
                <a:off x="4627" y="3294"/>
                <a:ext cx="2251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85" name="Rectangle 304"/>
              <p:cNvSpPr>
                <a:spLocks noChangeArrowheads="1"/>
              </p:cNvSpPr>
              <p:nvPr/>
            </p:nvSpPr>
            <p:spPr bwMode="auto">
              <a:xfrm>
                <a:off x="6878" y="3294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86" name="Rectangle 305"/>
              <p:cNvSpPr>
                <a:spLocks noChangeArrowheads="1"/>
              </p:cNvSpPr>
              <p:nvPr/>
            </p:nvSpPr>
            <p:spPr bwMode="auto">
              <a:xfrm>
                <a:off x="3196" y="3300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87" name="Rectangle 306"/>
              <p:cNvSpPr>
                <a:spLocks noChangeArrowheads="1"/>
              </p:cNvSpPr>
              <p:nvPr/>
            </p:nvSpPr>
            <p:spPr bwMode="auto">
              <a:xfrm>
                <a:off x="3481" y="3300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88" name="Rectangle 307"/>
              <p:cNvSpPr>
                <a:spLocks noChangeArrowheads="1"/>
              </p:cNvSpPr>
              <p:nvPr/>
            </p:nvSpPr>
            <p:spPr bwMode="auto">
              <a:xfrm>
                <a:off x="4621" y="3300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89" name="Rectangle 308"/>
              <p:cNvSpPr>
                <a:spLocks noChangeArrowheads="1"/>
              </p:cNvSpPr>
              <p:nvPr/>
            </p:nvSpPr>
            <p:spPr bwMode="auto">
              <a:xfrm>
                <a:off x="6878" y="3300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90" name="Rectangle 309"/>
              <p:cNvSpPr>
                <a:spLocks noChangeArrowheads="1"/>
              </p:cNvSpPr>
              <p:nvPr/>
            </p:nvSpPr>
            <p:spPr bwMode="auto">
              <a:xfrm>
                <a:off x="3227" y="3414"/>
                <a:ext cx="131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DO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7" name="Rectangle 311"/>
            <p:cNvSpPr>
              <a:spLocks noChangeArrowheads="1"/>
            </p:cNvSpPr>
            <p:nvPr/>
          </p:nvSpPr>
          <p:spPr bwMode="auto">
            <a:xfrm>
              <a:off x="3320" y="3414"/>
              <a:ext cx="5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Rectangle 312"/>
            <p:cNvSpPr>
              <a:spLocks noChangeArrowheads="1"/>
            </p:cNvSpPr>
            <p:nvPr/>
          </p:nvSpPr>
          <p:spPr bwMode="auto">
            <a:xfrm>
              <a:off x="3512" y="3414"/>
              <a:ext cx="12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O_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313"/>
            <p:cNvSpPr>
              <a:spLocks noChangeArrowheads="1"/>
            </p:cNvSpPr>
            <p:nvPr/>
          </p:nvSpPr>
          <p:spPr bwMode="auto">
            <a:xfrm>
              <a:off x="3597" y="3414"/>
              <a:ext cx="502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WARNING_H</a:t>
              </a:r>
              <a:endParaRPr kumimoji="0" lang="sv-SE" altLang="sv-S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317"/>
            <p:cNvSpPr>
              <a:spLocks noChangeArrowheads="1"/>
            </p:cNvSpPr>
            <p:nvPr/>
          </p:nvSpPr>
          <p:spPr bwMode="auto">
            <a:xfrm>
              <a:off x="4623" y="3414"/>
              <a:ext cx="292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.</a:t>
              </a:r>
              <a:r>
                <a:rPr kumimoji="0" lang="sv-SE" altLang="sv-SE" sz="9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Level</a:t>
              </a:r>
              <a:r>
                <a:rPr kumimoji="0" lang="sv-SE" altLang="sv-SE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4</a:t>
              </a:r>
              <a:endParaRPr kumimoji="0" lang="sv-SE" altLang="sv-S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318"/>
            <p:cNvSpPr>
              <a:spLocks noChangeArrowheads="1"/>
            </p:cNvSpPr>
            <p:nvPr/>
          </p:nvSpPr>
          <p:spPr bwMode="auto">
            <a:xfrm>
              <a:off x="5972" y="3414"/>
              <a:ext cx="5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319"/>
            <p:cNvSpPr>
              <a:spLocks noChangeArrowheads="1"/>
            </p:cNvSpPr>
            <p:nvPr/>
          </p:nvSpPr>
          <p:spPr bwMode="auto">
            <a:xfrm>
              <a:off x="3196" y="3408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6" name="Rectangle 320"/>
            <p:cNvSpPr>
              <a:spLocks noChangeArrowheads="1"/>
            </p:cNvSpPr>
            <p:nvPr/>
          </p:nvSpPr>
          <p:spPr bwMode="auto">
            <a:xfrm>
              <a:off x="3202" y="3408"/>
              <a:ext cx="279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7" name="Rectangle 321"/>
            <p:cNvSpPr>
              <a:spLocks noChangeArrowheads="1"/>
            </p:cNvSpPr>
            <p:nvPr/>
          </p:nvSpPr>
          <p:spPr bwMode="auto">
            <a:xfrm>
              <a:off x="3481" y="3408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8" name="Rectangle 322"/>
            <p:cNvSpPr>
              <a:spLocks noChangeArrowheads="1"/>
            </p:cNvSpPr>
            <p:nvPr/>
          </p:nvSpPr>
          <p:spPr bwMode="auto">
            <a:xfrm>
              <a:off x="3487" y="3408"/>
              <a:ext cx="1134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9" name="Rectangle 323"/>
            <p:cNvSpPr>
              <a:spLocks noChangeArrowheads="1"/>
            </p:cNvSpPr>
            <p:nvPr/>
          </p:nvSpPr>
          <p:spPr bwMode="auto">
            <a:xfrm>
              <a:off x="4621" y="3408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0" name="Rectangle 324"/>
            <p:cNvSpPr>
              <a:spLocks noChangeArrowheads="1"/>
            </p:cNvSpPr>
            <p:nvPr/>
          </p:nvSpPr>
          <p:spPr bwMode="auto">
            <a:xfrm>
              <a:off x="4627" y="3408"/>
              <a:ext cx="2251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1" name="Rectangle 325"/>
            <p:cNvSpPr>
              <a:spLocks noChangeArrowheads="1"/>
            </p:cNvSpPr>
            <p:nvPr/>
          </p:nvSpPr>
          <p:spPr bwMode="auto">
            <a:xfrm>
              <a:off x="6878" y="3408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2" name="Rectangle 326"/>
            <p:cNvSpPr>
              <a:spLocks noChangeArrowheads="1"/>
            </p:cNvSpPr>
            <p:nvPr/>
          </p:nvSpPr>
          <p:spPr bwMode="auto">
            <a:xfrm>
              <a:off x="3196" y="3414"/>
              <a:ext cx="6" cy="10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3" name="Rectangle 327"/>
            <p:cNvSpPr>
              <a:spLocks noChangeArrowheads="1"/>
            </p:cNvSpPr>
            <p:nvPr/>
          </p:nvSpPr>
          <p:spPr bwMode="auto">
            <a:xfrm>
              <a:off x="3481" y="3414"/>
              <a:ext cx="6" cy="10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4" name="Rectangle 328"/>
            <p:cNvSpPr>
              <a:spLocks noChangeArrowheads="1"/>
            </p:cNvSpPr>
            <p:nvPr/>
          </p:nvSpPr>
          <p:spPr bwMode="auto">
            <a:xfrm>
              <a:off x="4621" y="3414"/>
              <a:ext cx="6" cy="10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5" name="Rectangle 329"/>
            <p:cNvSpPr>
              <a:spLocks noChangeArrowheads="1"/>
            </p:cNvSpPr>
            <p:nvPr/>
          </p:nvSpPr>
          <p:spPr bwMode="auto">
            <a:xfrm>
              <a:off x="6878" y="3414"/>
              <a:ext cx="6" cy="10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6" name="Rectangle 330"/>
            <p:cNvSpPr>
              <a:spLocks noChangeArrowheads="1"/>
            </p:cNvSpPr>
            <p:nvPr/>
          </p:nvSpPr>
          <p:spPr bwMode="auto">
            <a:xfrm>
              <a:off x="3227" y="3528"/>
              <a:ext cx="13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DO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331"/>
            <p:cNvSpPr>
              <a:spLocks noChangeArrowheads="1"/>
            </p:cNvSpPr>
            <p:nvPr/>
          </p:nvSpPr>
          <p:spPr bwMode="auto">
            <a:xfrm>
              <a:off x="3320" y="3528"/>
              <a:ext cx="5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332"/>
            <p:cNvSpPr>
              <a:spLocks noChangeArrowheads="1"/>
            </p:cNvSpPr>
            <p:nvPr/>
          </p:nvSpPr>
          <p:spPr bwMode="auto">
            <a:xfrm>
              <a:off x="3512" y="3528"/>
              <a:ext cx="12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O_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333"/>
            <p:cNvSpPr>
              <a:spLocks noChangeArrowheads="1"/>
            </p:cNvSpPr>
            <p:nvPr/>
          </p:nvSpPr>
          <p:spPr bwMode="auto">
            <a:xfrm>
              <a:off x="3597" y="3528"/>
              <a:ext cx="482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WARNING_L</a:t>
              </a:r>
              <a:endParaRPr kumimoji="0" lang="sv-SE" altLang="sv-S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335"/>
            <p:cNvSpPr>
              <a:spLocks noChangeArrowheads="1"/>
            </p:cNvSpPr>
            <p:nvPr/>
          </p:nvSpPr>
          <p:spPr bwMode="auto">
            <a:xfrm>
              <a:off x="3970" y="3528"/>
              <a:ext cx="5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336"/>
            <p:cNvSpPr>
              <a:spLocks noChangeArrowheads="1"/>
            </p:cNvSpPr>
            <p:nvPr/>
          </p:nvSpPr>
          <p:spPr bwMode="auto">
            <a:xfrm>
              <a:off x="4652" y="3528"/>
              <a:ext cx="89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v-SE" altLang="sv-SE" sz="900" dirty="0">
                  <a:solidFill>
                    <a:srgbClr val="000000"/>
                  </a:solidFill>
                  <a:latin typeface="Calibri" panose="020F0502020204030204" pitchFamily="34" charset="0"/>
                </a:rPr>
                <a:t>NA</a:t>
              </a:r>
              <a:endParaRPr kumimoji="0" lang="sv-SE" altLang="sv-S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338"/>
            <p:cNvSpPr>
              <a:spLocks noChangeArrowheads="1"/>
            </p:cNvSpPr>
            <p:nvPr/>
          </p:nvSpPr>
          <p:spPr bwMode="auto">
            <a:xfrm>
              <a:off x="5958" y="3528"/>
              <a:ext cx="5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339"/>
            <p:cNvSpPr>
              <a:spLocks noChangeArrowheads="1"/>
            </p:cNvSpPr>
            <p:nvPr/>
          </p:nvSpPr>
          <p:spPr bwMode="auto">
            <a:xfrm>
              <a:off x="3196" y="352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6" name="Rectangle 340"/>
            <p:cNvSpPr>
              <a:spLocks noChangeArrowheads="1"/>
            </p:cNvSpPr>
            <p:nvPr/>
          </p:nvSpPr>
          <p:spPr bwMode="auto">
            <a:xfrm>
              <a:off x="3202" y="3522"/>
              <a:ext cx="279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7" name="Rectangle 341"/>
            <p:cNvSpPr>
              <a:spLocks noChangeArrowheads="1"/>
            </p:cNvSpPr>
            <p:nvPr/>
          </p:nvSpPr>
          <p:spPr bwMode="auto">
            <a:xfrm>
              <a:off x="3481" y="352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8" name="Rectangle 342"/>
            <p:cNvSpPr>
              <a:spLocks noChangeArrowheads="1"/>
            </p:cNvSpPr>
            <p:nvPr/>
          </p:nvSpPr>
          <p:spPr bwMode="auto">
            <a:xfrm>
              <a:off x="3487" y="3522"/>
              <a:ext cx="1134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9" name="Rectangle 343"/>
            <p:cNvSpPr>
              <a:spLocks noChangeArrowheads="1"/>
            </p:cNvSpPr>
            <p:nvPr/>
          </p:nvSpPr>
          <p:spPr bwMode="auto">
            <a:xfrm>
              <a:off x="4621" y="352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0" name="Rectangle 344"/>
            <p:cNvSpPr>
              <a:spLocks noChangeArrowheads="1"/>
            </p:cNvSpPr>
            <p:nvPr/>
          </p:nvSpPr>
          <p:spPr bwMode="auto">
            <a:xfrm>
              <a:off x="4627" y="3522"/>
              <a:ext cx="2251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1" name="Rectangle 345"/>
            <p:cNvSpPr>
              <a:spLocks noChangeArrowheads="1"/>
            </p:cNvSpPr>
            <p:nvPr/>
          </p:nvSpPr>
          <p:spPr bwMode="auto">
            <a:xfrm>
              <a:off x="6878" y="352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2" name="Rectangle 346"/>
            <p:cNvSpPr>
              <a:spLocks noChangeArrowheads="1"/>
            </p:cNvSpPr>
            <p:nvPr/>
          </p:nvSpPr>
          <p:spPr bwMode="auto">
            <a:xfrm>
              <a:off x="3196" y="3528"/>
              <a:ext cx="6" cy="10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3" name="Rectangle 347"/>
            <p:cNvSpPr>
              <a:spLocks noChangeArrowheads="1"/>
            </p:cNvSpPr>
            <p:nvPr/>
          </p:nvSpPr>
          <p:spPr bwMode="auto">
            <a:xfrm>
              <a:off x="3481" y="3528"/>
              <a:ext cx="6" cy="10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4" name="Rectangle 348"/>
            <p:cNvSpPr>
              <a:spLocks noChangeArrowheads="1"/>
            </p:cNvSpPr>
            <p:nvPr/>
          </p:nvSpPr>
          <p:spPr bwMode="auto">
            <a:xfrm>
              <a:off x="4621" y="3528"/>
              <a:ext cx="6" cy="10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5" name="Rectangle 349"/>
            <p:cNvSpPr>
              <a:spLocks noChangeArrowheads="1"/>
            </p:cNvSpPr>
            <p:nvPr/>
          </p:nvSpPr>
          <p:spPr bwMode="auto">
            <a:xfrm>
              <a:off x="6878" y="3528"/>
              <a:ext cx="6" cy="10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6" name="Rectangle 350"/>
            <p:cNvSpPr>
              <a:spLocks noChangeArrowheads="1"/>
            </p:cNvSpPr>
            <p:nvPr/>
          </p:nvSpPr>
          <p:spPr bwMode="auto">
            <a:xfrm>
              <a:off x="3227" y="3641"/>
              <a:ext cx="13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DO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Rectangle 351"/>
            <p:cNvSpPr>
              <a:spLocks noChangeArrowheads="1"/>
            </p:cNvSpPr>
            <p:nvPr/>
          </p:nvSpPr>
          <p:spPr bwMode="auto">
            <a:xfrm>
              <a:off x="3320" y="3641"/>
              <a:ext cx="5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" name="Rectangle 352"/>
            <p:cNvSpPr>
              <a:spLocks noChangeArrowheads="1"/>
            </p:cNvSpPr>
            <p:nvPr/>
          </p:nvSpPr>
          <p:spPr bwMode="auto">
            <a:xfrm>
              <a:off x="3512" y="3641"/>
              <a:ext cx="437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O_ALARM_LL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Rectangle 353"/>
            <p:cNvSpPr>
              <a:spLocks noChangeArrowheads="1"/>
            </p:cNvSpPr>
            <p:nvPr/>
          </p:nvSpPr>
          <p:spPr bwMode="auto">
            <a:xfrm>
              <a:off x="3913" y="3641"/>
              <a:ext cx="5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Rectangle 354"/>
            <p:cNvSpPr>
              <a:spLocks noChangeArrowheads="1"/>
            </p:cNvSpPr>
            <p:nvPr/>
          </p:nvSpPr>
          <p:spPr bwMode="auto">
            <a:xfrm>
              <a:off x="4652" y="3641"/>
              <a:ext cx="89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v-SE" altLang="sv-SE" sz="900" dirty="0">
                  <a:solidFill>
                    <a:srgbClr val="000000"/>
                  </a:solidFill>
                  <a:latin typeface="Calibri" panose="020F0502020204030204" pitchFamily="34" charset="0"/>
                </a:rPr>
                <a:t>NA</a:t>
              </a:r>
              <a:endParaRPr kumimoji="0" lang="sv-SE" altLang="sv-S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2" name="Rectangle 356"/>
            <p:cNvSpPr>
              <a:spLocks noChangeArrowheads="1"/>
            </p:cNvSpPr>
            <p:nvPr/>
          </p:nvSpPr>
          <p:spPr bwMode="auto">
            <a:xfrm>
              <a:off x="5935" y="3641"/>
              <a:ext cx="5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3" name="Rectangle 357"/>
            <p:cNvSpPr>
              <a:spLocks noChangeArrowheads="1"/>
            </p:cNvSpPr>
            <p:nvPr/>
          </p:nvSpPr>
          <p:spPr bwMode="auto">
            <a:xfrm>
              <a:off x="3196" y="3636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4" name="Rectangle 358"/>
            <p:cNvSpPr>
              <a:spLocks noChangeArrowheads="1"/>
            </p:cNvSpPr>
            <p:nvPr/>
          </p:nvSpPr>
          <p:spPr bwMode="auto">
            <a:xfrm>
              <a:off x="3202" y="3636"/>
              <a:ext cx="279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5" name="Rectangle 359"/>
            <p:cNvSpPr>
              <a:spLocks noChangeArrowheads="1"/>
            </p:cNvSpPr>
            <p:nvPr/>
          </p:nvSpPr>
          <p:spPr bwMode="auto">
            <a:xfrm>
              <a:off x="3481" y="3636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6" name="Rectangle 360"/>
            <p:cNvSpPr>
              <a:spLocks noChangeArrowheads="1"/>
            </p:cNvSpPr>
            <p:nvPr/>
          </p:nvSpPr>
          <p:spPr bwMode="auto">
            <a:xfrm>
              <a:off x="3487" y="3636"/>
              <a:ext cx="1134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7" name="Rectangle 361"/>
            <p:cNvSpPr>
              <a:spLocks noChangeArrowheads="1"/>
            </p:cNvSpPr>
            <p:nvPr/>
          </p:nvSpPr>
          <p:spPr bwMode="auto">
            <a:xfrm>
              <a:off x="4621" y="3636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8" name="Rectangle 362"/>
            <p:cNvSpPr>
              <a:spLocks noChangeArrowheads="1"/>
            </p:cNvSpPr>
            <p:nvPr/>
          </p:nvSpPr>
          <p:spPr bwMode="auto">
            <a:xfrm>
              <a:off x="4627" y="3636"/>
              <a:ext cx="2251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9" name="Rectangle 363"/>
            <p:cNvSpPr>
              <a:spLocks noChangeArrowheads="1"/>
            </p:cNvSpPr>
            <p:nvPr/>
          </p:nvSpPr>
          <p:spPr bwMode="auto">
            <a:xfrm>
              <a:off x="6878" y="3636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0" name="Rectangle 364"/>
            <p:cNvSpPr>
              <a:spLocks noChangeArrowheads="1"/>
            </p:cNvSpPr>
            <p:nvPr/>
          </p:nvSpPr>
          <p:spPr bwMode="auto">
            <a:xfrm>
              <a:off x="3196" y="3642"/>
              <a:ext cx="6" cy="10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1" name="Rectangle 365"/>
            <p:cNvSpPr>
              <a:spLocks noChangeArrowheads="1"/>
            </p:cNvSpPr>
            <p:nvPr/>
          </p:nvSpPr>
          <p:spPr bwMode="auto">
            <a:xfrm>
              <a:off x="3481" y="3642"/>
              <a:ext cx="6" cy="10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2" name="Rectangle 366"/>
            <p:cNvSpPr>
              <a:spLocks noChangeArrowheads="1"/>
            </p:cNvSpPr>
            <p:nvPr/>
          </p:nvSpPr>
          <p:spPr bwMode="auto">
            <a:xfrm>
              <a:off x="4621" y="3642"/>
              <a:ext cx="6" cy="10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3" name="Rectangle 367"/>
            <p:cNvSpPr>
              <a:spLocks noChangeArrowheads="1"/>
            </p:cNvSpPr>
            <p:nvPr/>
          </p:nvSpPr>
          <p:spPr bwMode="auto">
            <a:xfrm>
              <a:off x="6878" y="3642"/>
              <a:ext cx="6" cy="10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4" name="Rectangle 368"/>
            <p:cNvSpPr>
              <a:spLocks noChangeArrowheads="1"/>
            </p:cNvSpPr>
            <p:nvPr/>
          </p:nvSpPr>
          <p:spPr bwMode="auto">
            <a:xfrm>
              <a:off x="3227" y="3756"/>
              <a:ext cx="13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DO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5" name="Rectangle 369"/>
            <p:cNvSpPr>
              <a:spLocks noChangeArrowheads="1"/>
            </p:cNvSpPr>
            <p:nvPr/>
          </p:nvSpPr>
          <p:spPr bwMode="auto">
            <a:xfrm>
              <a:off x="3320" y="3756"/>
              <a:ext cx="5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6" name="Rectangle 370"/>
            <p:cNvSpPr>
              <a:spLocks noChangeArrowheads="1"/>
            </p:cNvSpPr>
            <p:nvPr/>
          </p:nvSpPr>
          <p:spPr bwMode="auto">
            <a:xfrm>
              <a:off x="3512" y="3756"/>
              <a:ext cx="56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O_ALARM_FAULT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7" name="Rectangle 371"/>
            <p:cNvSpPr>
              <a:spLocks noChangeArrowheads="1"/>
            </p:cNvSpPr>
            <p:nvPr/>
          </p:nvSpPr>
          <p:spPr bwMode="auto">
            <a:xfrm>
              <a:off x="4040" y="3756"/>
              <a:ext cx="5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8" name="Rectangle 372"/>
            <p:cNvSpPr>
              <a:spLocks noChangeArrowheads="1"/>
            </p:cNvSpPr>
            <p:nvPr/>
          </p:nvSpPr>
          <p:spPr bwMode="auto">
            <a:xfrm>
              <a:off x="4652" y="3756"/>
              <a:ext cx="206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v-SE" altLang="sv-SE" sz="9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Level</a:t>
              </a:r>
              <a:r>
                <a:rPr lang="sv-SE" altLang="sv-SE" sz="9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2</a:t>
              </a:r>
              <a:endParaRPr kumimoji="0" lang="sv-SE" altLang="sv-S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0" name="Rectangle 374"/>
            <p:cNvSpPr>
              <a:spLocks noChangeArrowheads="1"/>
            </p:cNvSpPr>
            <p:nvPr/>
          </p:nvSpPr>
          <p:spPr bwMode="auto">
            <a:xfrm>
              <a:off x="5953" y="3756"/>
              <a:ext cx="5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1" name="Rectangle 375"/>
            <p:cNvSpPr>
              <a:spLocks noChangeArrowheads="1"/>
            </p:cNvSpPr>
            <p:nvPr/>
          </p:nvSpPr>
          <p:spPr bwMode="auto">
            <a:xfrm>
              <a:off x="3196" y="374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72" name="Rectangle 376"/>
            <p:cNvSpPr>
              <a:spLocks noChangeArrowheads="1"/>
            </p:cNvSpPr>
            <p:nvPr/>
          </p:nvSpPr>
          <p:spPr bwMode="auto">
            <a:xfrm>
              <a:off x="3202" y="3749"/>
              <a:ext cx="279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73" name="Rectangle 377"/>
            <p:cNvSpPr>
              <a:spLocks noChangeArrowheads="1"/>
            </p:cNvSpPr>
            <p:nvPr/>
          </p:nvSpPr>
          <p:spPr bwMode="auto">
            <a:xfrm>
              <a:off x="3481" y="374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74" name="Rectangle 378"/>
            <p:cNvSpPr>
              <a:spLocks noChangeArrowheads="1"/>
            </p:cNvSpPr>
            <p:nvPr/>
          </p:nvSpPr>
          <p:spPr bwMode="auto">
            <a:xfrm>
              <a:off x="3487" y="3749"/>
              <a:ext cx="1134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75" name="Rectangle 379"/>
            <p:cNvSpPr>
              <a:spLocks noChangeArrowheads="1"/>
            </p:cNvSpPr>
            <p:nvPr/>
          </p:nvSpPr>
          <p:spPr bwMode="auto">
            <a:xfrm>
              <a:off x="4621" y="374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76" name="Rectangle 380"/>
            <p:cNvSpPr>
              <a:spLocks noChangeArrowheads="1"/>
            </p:cNvSpPr>
            <p:nvPr/>
          </p:nvSpPr>
          <p:spPr bwMode="auto">
            <a:xfrm>
              <a:off x="4627" y="3749"/>
              <a:ext cx="2251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77" name="Rectangle 381"/>
            <p:cNvSpPr>
              <a:spLocks noChangeArrowheads="1"/>
            </p:cNvSpPr>
            <p:nvPr/>
          </p:nvSpPr>
          <p:spPr bwMode="auto">
            <a:xfrm>
              <a:off x="6878" y="374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78" name="Rectangle 382"/>
            <p:cNvSpPr>
              <a:spLocks noChangeArrowheads="1"/>
            </p:cNvSpPr>
            <p:nvPr/>
          </p:nvSpPr>
          <p:spPr bwMode="auto">
            <a:xfrm>
              <a:off x="3196" y="3755"/>
              <a:ext cx="6" cy="10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79" name="Rectangle 383"/>
            <p:cNvSpPr>
              <a:spLocks noChangeArrowheads="1"/>
            </p:cNvSpPr>
            <p:nvPr/>
          </p:nvSpPr>
          <p:spPr bwMode="auto">
            <a:xfrm>
              <a:off x="3196" y="3864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80" name="Rectangle 384"/>
            <p:cNvSpPr>
              <a:spLocks noChangeArrowheads="1"/>
            </p:cNvSpPr>
            <p:nvPr/>
          </p:nvSpPr>
          <p:spPr bwMode="auto">
            <a:xfrm>
              <a:off x="3196" y="3864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81" name="Rectangle 385"/>
            <p:cNvSpPr>
              <a:spLocks noChangeArrowheads="1"/>
            </p:cNvSpPr>
            <p:nvPr/>
          </p:nvSpPr>
          <p:spPr bwMode="auto">
            <a:xfrm>
              <a:off x="3202" y="3864"/>
              <a:ext cx="279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82" name="Rectangle 386"/>
            <p:cNvSpPr>
              <a:spLocks noChangeArrowheads="1"/>
            </p:cNvSpPr>
            <p:nvPr/>
          </p:nvSpPr>
          <p:spPr bwMode="auto">
            <a:xfrm>
              <a:off x="3481" y="3755"/>
              <a:ext cx="6" cy="10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83" name="Rectangle 387"/>
            <p:cNvSpPr>
              <a:spLocks noChangeArrowheads="1"/>
            </p:cNvSpPr>
            <p:nvPr/>
          </p:nvSpPr>
          <p:spPr bwMode="auto">
            <a:xfrm>
              <a:off x="3481" y="3864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84" name="Rectangle 388"/>
            <p:cNvSpPr>
              <a:spLocks noChangeArrowheads="1"/>
            </p:cNvSpPr>
            <p:nvPr/>
          </p:nvSpPr>
          <p:spPr bwMode="auto">
            <a:xfrm>
              <a:off x="3487" y="3864"/>
              <a:ext cx="1134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85" name="Rectangle 389"/>
            <p:cNvSpPr>
              <a:spLocks noChangeArrowheads="1"/>
            </p:cNvSpPr>
            <p:nvPr/>
          </p:nvSpPr>
          <p:spPr bwMode="auto">
            <a:xfrm>
              <a:off x="4621" y="3755"/>
              <a:ext cx="6" cy="10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86" name="Rectangle 390"/>
            <p:cNvSpPr>
              <a:spLocks noChangeArrowheads="1"/>
            </p:cNvSpPr>
            <p:nvPr/>
          </p:nvSpPr>
          <p:spPr bwMode="auto">
            <a:xfrm>
              <a:off x="4621" y="3864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87" name="Rectangle 391"/>
            <p:cNvSpPr>
              <a:spLocks noChangeArrowheads="1"/>
            </p:cNvSpPr>
            <p:nvPr/>
          </p:nvSpPr>
          <p:spPr bwMode="auto">
            <a:xfrm>
              <a:off x="4627" y="3864"/>
              <a:ext cx="2251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88" name="Rectangle 392"/>
            <p:cNvSpPr>
              <a:spLocks noChangeArrowheads="1"/>
            </p:cNvSpPr>
            <p:nvPr/>
          </p:nvSpPr>
          <p:spPr bwMode="auto">
            <a:xfrm>
              <a:off x="6878" y="3755"/>
              <a:ext cx="6" cy="10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89" name="Rectangle 393"/>
            <p:cNvSpPr>
              <a:spLocks noChangeArrowheads="1"/>
            </p:cNvSpPr>
            <p:nvPr/>
          </p:nvSpPr>
          <p:spPr bwMode="auto">
            <a:xfrm>
              <a:off x="6878" y="3864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90" name="Rectangle 394"/>
            <p:cNvSpPr>
              <a:spLocks noChangeArrowheads="1"/>
            </p:cNvSpPr>
            <p:nvPr/>
          </p:nvSpPr>
          <p:spPr bwMode="auto">
            <a:xfrm>
              <a:off x="6878" y="3864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91" name="Rectangle 395"/>
            <p:cNvSpPr>
              <a:spLocks noChangeArrowheads="1"/>
            </p:cNvSpPr>
            <p:nvPr/>
          </p:nvSpPr>
          <p:spPr bwMode="auto">
            <a:xfrm>
              <a:off x="3255" y="3869"/>
              <a:ext cx="5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91" name="TextBox 290"/>
          <p:cNvSpPr txBox="1"/>
          <p:nvPr/>
        </p:nvSpPr>
        <p:spPr>
          <a:xfrm>
            <a:off x="282268" y="2286843"/>
            <a:ext cx="710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TANGO</a:t>
            </a:r>
          </a:p>
        </p:txBody>
      </p:sp>
      <p:cxnSp>
        <p:nvCxnSpPr>
          <p:cNvPr id="293" name="Straight Arrow Connector 292"/>
          <p:cNvCxnSpPr>
            <a:stCxn id="291" idx="3"/>
          </p:cNvCxnSpPr>
          <p:nvPr/>
        </p:nvCxnSpPr>
        <p:spPr>
          <a:xfrm>
            <a:off x="993104" y="2440732"/>
            <a:ext cx="808556" cy="270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4" name="TextBox 293"/>
          <p:cNvSpPr txBox="1"/>
          <p:nvPr/>
        </p:nvSpPr>
        <p:spPr>
          <a:xfrm>
            <a:off x="282268" y="703749"/>
            <a:ext cx="2315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AI_B317A_EA04_VAC_TCO01</a:t>
            </a:r>
          </a:p>
        </p:txBody>
      </p:sp>
      <p:cxnSp>
        <p:nvCxnSpPr>
          <p:cNvPr id="296" name="Elbow Connector 295"/>
          <p:cNvCxnSpPr>
            <a:stCxn id="294" idx="2"/>
            <a:endCxn id="139" idx="1"/>
          </p:cNvCxnSpPr>
          <p:nvPr/>
        </p:nvCxnSpPr>
        <p:spPr>
          <a:xfrm rot="16200000" flipH="1">
            <a:off x="1010732" y="1440943"/>
            <a:ext cx="1291937" cy="43310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7" name="Straight Arrow Connector 536"/>
          <p:cNvCxnSpPr>
            <a:stCxn id="291" idx="3"/>
          </p:cNvCxnSpPr>
          <p:nvPr/>
        </p:nvCxnSpPr>
        <p:spPr>
          <a:xfrm>
            <a:off x="993104" y="2440732"/>
            <a:ext cx="808556" cy="2199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1" name="Group 242"/>
          <p:cNvGrpSpPr>
            <a:grpSpLocks noChangeAspect="1"/>
          </p:cNvGrpSpPr>
          <p:nvPr/>
        </p:nvGrpSpPr>
        <p:grpSpPr bwMode="auto">
          <a:xfrm>
            <a:off x="7249835" y="3616360"/>
            <a:ext cx="5852828" cy="2608263"/>
            <a:chOff x="4069" y="1240"/>
            <a:chExt cx="3918" cy="1643"/>
          </a:xfrm>
        </p:grpSpPr>
        <p:sp>
          <p:nvSpPr>
            <p:cNvPr id="542" name="AutoShape 241"/>
            <p:cNvSpPr>
              <a:spLocks noChangeAspect="1" noChangeArrowheads="1" noTextEdit="1"/>
            </p:cNvSpPr>
            <p:nvPr/>
          </p:nvSpPr>
          <p:spPr bwMode="auto">
            <a:xfrm>
              <a:off x="4069" y="1240"/>
              <a:ext cx="3918" cy="1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grpSp>
          <p:nvGrpSpPr>
            <p:cNvPr id="543" name="Group 443"/>
            <p:cNvGrpSpPr>
              <a:grpSpLocks/>
            </p:cNvGrpSpPr>
            <p:nvPr/>
          </p:nvGrpSpPr>
          <p:grpSpPr bwMode="auto">
            <a:xfrm>
              <a:off x="4041" y="825"/>
              <a:ext cx="2587" cy="1883"/>
              <a:chOff x="4041" y="825"/>
              <a:chExt cx="2587" cy="1883"/>
            </a:xfrm>
          </p:grpSpPr>
          <p:sp>
            <p:nvSpPr>
              <p:cNvPr id="563" name="Rectangle 243"/>
              <p:cNvSpPr>
                <a:spLocks noChangeArrowheads="1"/>
              </p:cNvSpPr>
              <p:nvPr/>
            </p:nvSpPr>
            <p:spPr bwMode="auto">
              <a:xfrm>
                <a:off x="4100" y="825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64" name="Rectangle 244"/>
              <p:cNvSpPr>
                <a:spLocks noChangeArrowheads="1"/>
              </p:cNvSpPr>
              <p:nvPr/>
            </p:nvSpPr>
            <p:spPr bwMode="auto">
              <a:xfrm>
                <a:off x="4100" y="931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65" name="Rectangle 245"/>
              <p:cNvSpPr>
                <a:spLocks noChangeArrowheads="1"/>
              </p:cNvSpPr>
              <p:nvPr/>
            </p:nvSpPr>
            <p:spPr bwMode="auto">
              <a:xfrm>
                <a:off x="4100" y="1038"/>
                <a:ext cx="120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1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66" name="Rectangle 246"/>
              <p:cNvSpPr>
                <a:spLocks noChangeArrowheads="1"/>
              </p:cNvSpPr>
              <p:nvPr/>
            </p:nvSpPr>
            <p:spPr bwMode="auto">
              <a:xfrm>
                <a:off x="4047" y="1246"/>
                <a:ext cx="277" cy="108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67" name="Rectangle 247"/>
              <p:cNvSpPr>
                <a:spLocks noChangeArrowheads="1"/>
              </p:cNvSpPr>
              <p:nvPr/>
            </p:nvSpPr>
            <p:spPr bwMode="auto">
              <a:xfrm>
                <a:off x="4072" y="1246"/>
                <a:ext cx="228" cy="108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68" name="Rectangle 248"/>
              <p:cNvSpPr>
                <a:spLocks noChangeArrowheads="1"/>
              </p:cNvSpPr>
              <p:nvPr/>
            </p:nvSpPr>
            <p:spPr bwMode="auto">
              <a:xfrm>
                <a:off x="4121" y="1245"/>
                <a:ext cx="163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Type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69" name="Rectangle 249"/>
              <p:cNvSpPr>
                <a:spLocks noChangeArrowheads="1"/>
              </p:cNvSpPr>
              <p:nvPr/>
            </p:nvSpPr>
            <p:spPr bwMode="auto">
              <a:xfrm>
                <a:off x="4250" y="1245"/>
                <a:ext cx="50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70" name="Rectangle 250"/>
              <p:cNvSpPr>
                <a:spLocks noChangeArrowheads="1"/>
              </p:cNvSpPr>
              <p:nvPr/>
            </p:nvSpPr>
            <p:spPr bwMode="auto">
              <a:xfrm>
                <a:off x="4327" y="1246"/>
                <a:ext cx="594" cy="108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71" name="Rectangle 251"/>
              <p:cNvSpPr>
                <a:spLocks noChangeArrowheads="1"/>
              </p:cNvSpPr>
              <p:nvPr/>
            </p:nvSpPr>
            <p:spPr bwMode="auto">
              <a:xfrm>
                <a:off x="4355" y="1246"/>
                <a:ext cx="540" cy="108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72" name="Rectangle 252"/>
              <p:cNvSpPr>
                <a:spLocks noChangeArrowheads="1"/>
              </p:cNvSpPr>
              <p:nvPr/>
            </p:nvSpPr>
            <p:spPr bwMode="auto">
              <a:xfrm>
                <a:off x="4355" y="1245"/>
                <a:ext cx="261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Signal Id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73" name="Rectangle 253"/>
              <p:cNvSpPr>
                <a:spLocks noChangeArrowheads="1"/>
              </p:cNvSpPr>
              <p:nvPr/>
            </p:nvSpPr>
            <p:spPr bwMode="auto">
              <a:xfrm>
                <a:off x="4579" y="1245"/>
                <a:ext cx="50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74" name="Rectangle 254"/>
              <p:cNvSpPr>
                <a:spLocks noChangeArrowheads="1"/>
              </p:cNvSpPr>
              <p:nvPr/>
            </p:nvSpPr>
            <p:spPr bwMode="auto">
              <a:xfrm>
                <a:off x="4924" y="1246"/>
                <a:ext cx="1698" cy="108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75" name="Rectangle 255"/>
              <p:cNvSpPr>
                <a:spLocks noChangeArrowheads="1"/>
              </p:cNvSpPr>
              <p:nvPr/>
            </p:nvSpPr>
            <p:spPr bwMode="auto">
              <a:xfrm>
                <a:off x="4952" y="1246"/>
                <a:ext cx="1645" cy="108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76" name="Rectangle 256"/>
              <p:cNvSpPr>
                <a:spLocks noChangeArrowheads="1"/>
              </p:cNvSpPr>
              <p:nvPr/>
            </p:nvSpPr>
            <p:spPr bwMode="auto">
              <a:xfrm>
                <a:off x="4952" y="1245"/>
                <a:ext cx="221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Signals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77" name="Rectangle 257"/>
              <p:cNvSpPr>
                <a:spLocks noChangeArrowheads="1"/>
              </p:cNvSpPr>
              <p:nvPr/>
            </p:nvSpPr>
            <p:spPr bwMode="auto">
              <a:xfrm>
                <a:off x="5135" y="1245"/>
                <a:ext cx="50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78" name="Rectangle 258"/>
              <p:cNvSpPr>
                <a:spLocks noChangeArrowheads="1"/>
              </p:cNvSpPr>
              <p:nvPr/>
            </p:nvSpPr>
            <p:spPr bwMode="auto">
              <a:xfrm>
                <a:off x="4041" y="1240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79" name="Rectangle 259"/>
              <p:cNvSpPr>
                <a:spLocks noChangeArrowheads="1"/>
              </p:cNvSpPr>
              <p:nvPr/>
            </p:nvSpPr>
            <p:spPr bwMode="auto">
              <a:xfrm>
                <a:off x="4041" y="1240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80" name="Rectangle 260"/>
              <p:cNvSpPr>
                <a:spLocks noChangeArrowheads="1"/>
              </p:cNvSpPr>
              <p:nvPr/>
            </p:nvSpPr>
            <p:spPr bwMode="auto">
              <a:xfrm>
                <a:off x="4047" y="1240"/>
                <a:ext cx="277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81" name="Rectangle 261"/>
              <p:cNvSpPr>
                <a:spLocks noChangeArrowheads="1"/>
              </p:cNvSpPr>
              <p:nvPr/>
            </p:nvSpPr>
            <p:spPr bwMode="auto">
              <a:xfrm>
                <a:off x="4324" y="1240"/>
                <a:ext cx="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82" name="Rectangle 262"/>
              <p:cNvSpPr>
                <a:spLocks noChangeArrowheads="1"/>
              </p:cNvSpPr>
              <p:nvPr/>
            </p:nvSpPr>
            <p:spPr bwMode="auto">
              <a:xfrm>
                <a:off x="4329" y="1240"/>
                <a:ext cx="591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83" name="Rectangle 263"/>
              <p:cNvSpPr>
                <a:spLocks noChangeArrowheads="1"/>
              </p:cNvSpPr>
              <p:nvPr/>
            </p:nvSpPr>
            <p:spPr bwMode="auto">
              <a:xfrm>
                <a:off x="4920" y="1240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84" name="Rectangle 264"/>
              <p:cNvSpPr>
                <a:spLocks noChangeArrowheads="1"/>
              </p:cNvSpPr>
              <p:nvPr/>
            </p:nvSpPr>
            <p:spPr bwMode="auto">
              <a:xfrm>
                <a:off x="4926" y="1240"/>
                <a:ext cx="169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85" name="Rectangle 265"/>
              <p:cNvSpPr>
                <a:spLocks noChangeArrowheads="1"/>
              </p:cNvSpPr>
              <p:nvPr/>
            </p:nvSpPr>
            <p:spPr bwMode="auto">
              <a:xfrm>
                <a:off x="6622" y="1240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86" name="Rectangle 266"/>
              <p:cNvSpPr>
                <a:spLocks noChangeArrowheads="1"/>
              </p:cNvSpPr>
              <p:nvPr/>
            </p:nvSpPr>
            <p:spPr bwMode="auto">
              <a:xfrm>
                <a:off x="6622" y="1240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87" name="Rectangle 267"/>
              <p:cNvSpPr>
                <a:spLocks noChangeArrowheads="1"/>
              </p:cNvSpPr>
              <p:nvPr/>
            </p:nvSpPr>
            <p:spPr bwMode="auto">
              <a:xfrm>
                <a:off x="4041" y="1246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88" name="Rectangle 268"/>
              <p:cNvSpPr>
                <a:spLocks noChangeArrowheads="1"/>
              </p:cNvSpPr>
              <p:nvPr/>
            </p:nvSpPr>
            <p:spPr bwMode="auto">
              <a:xfrm>
                <a:off x="4324" y="1246"/>
                <a:ext cx="5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89" name="Rectangle 269"/>
              <p:cNvSpPr>
                <a:spLocks noChangeArrowheads="1"/>
              </p:cNvSpPr>
              <p:nvPr/>
            </p:nvSpPr>
            <p:spPr bwMode="auto">
              <a:xfrm>
                <a:off x="4920" y="1246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90" name="Rectangle 270"/>
              <p:cNvSpPr>
                <a:spLocks noChangeArrowheads="1"/>
              </p:cNvSpPr>
              <p:nvPr/>
            </p:nvSpPr>
            <p:spPr bwMode="auto">
              <a:xfrm>
                <a:off x="6622" y="1246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91" name="Rectangle 271"/>
              <p:cNvSpPr>
                <a:spLocks noChangeArrowheads="1"/>
              </p:cNvSpPr>
              <p:nvPr/>
            </p:nvSpPr>
            <p:spPr bwMode="auto">
              <a:xfrm>
                <a:off x="4072" y="1359"/>
                <a:ext cx="100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DI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92" name="Rectangle 272"/>
              <p:cNvSpPr>
                <a:spLocks noChangeArrowheads="1"/>
              </p:cNvSpPr>
              <p:nvPr/>
            </p:nvSpPr>
            <p:spPr bwMode="auto">
              <a:xfrm>
                <a:off x="4134" y="1359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93" name="Rectangle 273"/>
              <p:cNvSpPr>
                <a:spLocks noChangeArrowheads="1"/>
              </p:cNvSpPr>
              <p:nvPr/>
            </p:nvSpPr>
            <p:spPr bwMode="auto">
              <a:xfrm>
                <a:off x="4355" y="1359"/>
                <a:ext cx="319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I_ENABLE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94" name="Rectangle 274"/>
              <p:cNvSpPr>
                <a:spLocks noChangeArrowheads="1"/>
              </p:cNvSpPr>
              <p:nvPr/>
            </p:nvSpPr>
            <p:spPr bwMode="auto">
              <a:xfrm>
                <a:off x="4638" y="1359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95" name="Rectangle 275"/>
              <p:cNvSpPr>
                <a:spLocks noChangeArrowheads="1"/>
              </p:cNvSpPr>
              <p:nvPr/>
            </p:nvSpPr>
            <p:spPr bwMode="auto">
              <a:xfrm>
                <a:off x="4945" y="1372"/>
                <a:ext cx="1424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Not B317A_EA04_VAC_TCO01.O_ALARM_HH</a:t>
                </a:r>
                <a:endParaRPr kumimoji="0" lang="sv-SE" altLang="sv-SE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98" name="Rectangle 278"/>
              <p:cNvSpPr>
                <a:spLocks noChangeArrowheads="1"/>
              </p:cNvSpPr>
              <p:nvPr/>
            </p:nvSpPr>
            <p:spPr bwMode="auto">
              <a:xfrm>
                <a:off x="6261" y="1359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01" name="Rectangle 281"/>
              <p:cNvSpPr>
                <a:spLocks noChangeArrowheads="1"/>
              </p:cNvSpPr>
              <p:nvPr/>
            </p:nvSpPr>
            <p:spPr bwMode="auto">
              <a:xfrm>
                <a:off x="4947" y="1471"/>
                <a:ext cx="1494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And not B317A_EA04_TCO01.O_ALARM_FAULT</a:t>
                </a:r>
                <a:endParaRPr kumimoji="0" lang="sv-SE" altLang="sv-SE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02" name="Rectangle 282"/>
              <p:cNvSpPr>
                <a:spLocks noChangeArrowheads="1"/>
              </p:cNvSpPr>
              <p:nvPr/>
            </p:nvSpPr>
            <p:spPr bwMode="auto">
              <a:xfrm>
                <a:off x="6346" y="1464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03" name="Rectangle 283"/>
              <p:cNvSpPr>
                <a:spLocks noChangeArrowheads="1"/>
              </p:cNvSpPr>
              <p:nvPr/>
            </p:nvSpPr>
            <p:spPr bwMode="auto">
              <a:xfrm>
                <a:off x="4041" y="1354"/>
                <a:ext cx="6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04" name="Rectangle 284"/>
              <p:cNvSpPr>
                <a:spLocks noChangeArrowheads="1"/>
              </p:cNvSpPr>
              <p:nvPr/>
            </p:nvSpPr>
            <p:spPr bwMode="auto">
              <a:xfrm>
                <a:off x="4047" y="1354"/>
                <a:ext cx="277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05" name="Rectangle 285"/>
              <p:cNvSpPr>
                <a:spLocks noChangeArrowheads="1"/>
              </p:cNvSpPr>
              <p:nvPr/>
            </p:nvSpPr>
            <p:spPr bwMode="auto">
              <a:xfrm>
                <a:off x="4324" y="1354"/>
                <a:ext cx="5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06" name="Rectangle 286"/>
              <p:cNvSpPr>
                <a:spLocks noChangeArrowheads="1"/>
              </p:cNvSpPr>
              <p:nvPr/>
            </p:nvSpPr>
            <p:spPr bwMode="auto">
              <a:xfrm>
                <a:off x="4329" y="1354"/>
                <a:ext cx="591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07" name="Rectangle 287"/>
              <p:cNvSpPr>
                <a:spLocks noChangeArrowheads="1"/>
              </p:cNvSpPr>
              <p:nvPr/>
            </p:nvSpPr>
            <p:spPr bwMode="auto">
              <a:xfrm>
                <a:off x="4920" y="1354"/>
                <a:ext cx="6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08" name="Rectangle 288"/>
              <p:cNvSpPr>
                <a:spLocks noChangeArrowheads="1"/>
              </p:cNvSpPr>
              <p:nvPr/>
            </p:nvSpPr>
            <p:spPr bwMode="auto">
              <a:xfrm>
                <a:off x="4926" y="1354"/>
                <a:ext cx="1696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09" name="Rectangle 289"/>
              <p:cNvSpPr>
                <a:spLocks noChangeArrowheads="1"/>
              </p:cNvSpPr>
              <p:nvPr/>
            </p:nvSpPr>
            <p:spPr bwMode="auto">
              <a:xfrm>
                <a:off x="6622" y="1354"/>
                <a:ext cx="6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10" name="Rectangle 290"/>
              <p:cNvSpPr>
                <a:spLocks noChangeArrowheads="1"/>
              </p:cNvSpPr>
              <p:nvPr/>
            </p:nvSpPr>
            <p:spPr bwMode="auto">
              <a:xfrm>
                <a:off x="4041" y="1359"/>
                <a:ext cx="6" cy="21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11" name="Rectangle 291"/>
              <p:cNvSpPr>
                <a:spLocks noChangeArrowheads="1"/>
              </p:cNvSpPr>
              <p:nvPr/>
            </p:nvSpPr>
            <p:spPr bwMode="auto">
              <a:xfrm>
                <a:off x="4324" y="1359"/>
                <a:ext cx="5" cy="21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12" name="Rectangle 292"/>
              <p:cNvSpPr>
                <a:spLocks noChangeArrowheads="1"/>
              </p:cNvSpPr>
              <p:nvPr/>
            </p:nvSpPr>
            <p:spPr bwMode="auto">
              <a:xfrm>
                <a:off x="4920" y="1359"/>
                <a:ext cx="6" cy="21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13" name="Rectangle 293"/>
              <p:cNvSpPr>
                <a:spLocks noChangeArrowheads="1"/>
              </p:cNvSpPr>
              <p:nvPr/>
            </p:nvSpPr>
            <p:spPr bwMode="auto">
              <a:xfrm>
                <a:off x="6622" y="1359"/>
                <a:ext cx="6" cy="21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14" name="Rectangle 294"/>
              <p:cNvSpPr>
                <a:spLocks noChangeArrowheads="1"/>
              </p:cNvSpPr>
              <p:nvPr/>
            </p:nvSpPr>
            <p:spPr bwMode="auto">
              <a:xfrm>
                <a:off x="4072" y="1576"/>
                <a:ext cx="100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DI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15" name="Rectangle 295"/>
              <p:cNvSpPr>
                <a:spLocks noChangeArrowheads="1"/>
              </p:cNvSpPr>
              <p:nvPr/>
            </p:nvSpPr>
            <p:spPr bwMode="auto">
              <a:xfrm>
                <a:off x="4134" y="1576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16" name="Rectangle 296"/>
              <p:cNvSpPr>
                <a:spLocks noChangeArrowheads="1"/>
              </p:cNvSpPr>
              <p:nvPr/>
            </p:nvSpPr>
            <p:spPr bwMode="auto">
              <a:xfrm>
                <a:off x="4355" y="1576"/>
                <a:ext cx="331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I_OPEN_C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17" name="Rectangle 297"/>
              <p:cNvSpPr>
                <a:spLocks noChangeArrowheads="1"/>
              </p:cNvSpPr>
              <p:nvPr/>
            </p:nvSpPr>
            <p:spPr bwMode="auto">
              <a:xfrm>
                <a:off x="4650" y="1576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18" name="Rectangle 298"/>
              <p:cNvSpPr>
                <a:spLocks noChangeArrowheads="1"/>
              </p:cNvSpPr>
              <p:nvPr/>
            </p:nvSpPr>
            <p:spPr bwMode="auto">
              <a:xfrm>
                <a:off x="4952" y="1576"/>
                <a:ext cx="42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From TANGO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19" name="Rectangle 299"/>
              <p:cNvSpPr>
                <a:spLocks noChangeArrowheads="1"/>
              </p:cNvSpPr>
              <p:nvPr/>
            </p:nvSpPr>
            <p:spPr bwMode="auto">
              <a:xfrm>
                <a:off x="5338" y="1576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20" name="Rectangle 300"/>
              <p:cNvSpPr>
                <a:spLocks noChangeArrowheads="1"/>
              </p:cNvSpPr>
              <p:nvPr/>
            </p:nvSpPr>
            <p:spPr bwMode="auto">
              <a:xfrm>
                <a:off x="4041" y="1571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21" name="Rectangle 301"/>
              <p:cNvSpPr>
                <a:spLocks noChangeArrowheads="1"/>
              </p:cNvSpPr>
              <p:nvPr/>
            </p:nvSpPr>
            <p:spPr bwMode="auto">
              <a:xfrm>
                <a:off x="4047" y="1571"/>
                <a:ext cx="277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22" name="Rectangle 302"/>
              <p:cNvSpPr>
                <a:spLocks noChangeArrowheads="1"/>
              </p:cNvSpPr>
              <p:nvPr/>
            </p:nvSpPr>
            <p:spPr bwMode="auto">
              <a:xfrm>
                <a:off x="4324" y="1571"/>
                <a:ext cx="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23" name="Rectangle 303"/>
              <p:cNvSpPr>
                <a:spLocks noChangeArrowheads="1"/>
              </p:cNvSpPr>
              <p:nvPr/>
            </p:nvSpPr>
            <p:spPr bwMode="auto">
              <a:xfrm>
                <a:off x="4329" y="1571"/>
                <a:ext cx="591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24" name="Rectangle 304"/>
              <p:cNvSpPr>
                <a:spLocks noChangeArrowheads="1"/>
              </p:cNvSpPr>
              <p:nvPr/>
            </p:nvSpPr>
            <p:spPr bwMode="auto">
              <a:xfrm>
                <a:off x="4920" y="1571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25" name="Rectangle 305"/>
              <p:cNvSpPr>
                <a:spLocks noChangeArrowheads="1"/>
              </p:cNvSpPr>
              <p:nvPr/>
            </p:nvSpPr>
            <p:spPr bwMode="auto">
              <a:xfrm>
                <a:off x="4926" y="1571"/>
                <a:ext cx="169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26" name="Rectangle 306"/>
              <p:cNvSpPr>
                <a:spLocks noChangeArrowheads="1"/>
              </p:cNvSpPr>
              <p:nvPr/>
            </p:nvSpPr>
            <p:spPr bwMode="auto">
              <a:xfrm>
                <a:off x="6622" y="1571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27" name="Rectangle 307"/>
              <p:cNvSpPr>
                <a:spLocks noChangeArrowheads="1"/>
              </p:cNvSpPr>
              <p:nvPr/>
            </p:nvSpPr>
            <p:spPr bwMode="auto">
              <a:xfrm>
                <a:off x="4041" y="1577"/>
                <a:ext cx="6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28" name="Rectangle 308"/>
              <p:cNvSpPr>
                <a:spLocks noChangeArrowheads="1"/>
              </p:cNvSpPr>
              <p:nvPr/>
            </p:nvSpPr>
            <p:spPr bwMode="auto">
              <a:xfrm>
                <a:off x="4324" y="1577"/>
                <a:ext cx="5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29" name="Rectangle 309"/>
              <p:cNvSpPr>
                <a:spLocks noChangeArrowheads="1"/>
              </p:cNvSpPr>
              <p:nvPr/>
            </p:nvSpPr>
            <p:spPr bwMode="auto">
              <a:xfrm>
                <a:off x="4920" y="1577"/>
                <a:ext cx="6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30" name="Rectangle 310"/>
              <p:cNvSpPr>
                <a:spLocks noChangeArrowheads="1"/>
              </p:cNvSpPr>
              <p:nvPr/>
            </p:nvSpPr>
            <p:spPr bwMode="auto">
              <a:xfrm>
                <a:off x="6622" y="1577"/>
                <a:ext cx="6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31" name="Rectangle 311"/>
              <p:cNvSpPr>
                <a:spLocks noChangeArrowheads="1"/>
              </p:cNvSpPr>
              <p:nvPr/>
            </p:nvSpPr>
            <p:spPr bwMode="auto">
              <a:xfrm>
                <a:off x="4072" y="1690"/>
                <a:ext cx="100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DI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32" name="Rectangle 312"/>
              <p:cNvSpPr>
                <a:spLocks noChangeArrowheads="1"/>
              </p:cNvSpPr>
              <p:nvPr/>
            </p:nvSpPr>
            <p:spPr bwMode="auto">
              <a:xfrm>
                <a:off x="4134" y="1690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33" name="Rectangle 313"/>
              <p:cNvSpPr>
                <a:spLocks noChangeArrowheads="1"/>
              </p:cNvSpPr>
              <p:nvPr/>
            </p:nvSpPr>
            <p:spPr bwMode="auto">
              <a:xfrm>
                <a:off x="4355" y="1690"/>
                <a:ext cx="350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I_CLOSE_C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34" name="Rectangle 314"/>
              <p:cNvSpPr>
                <a:spLocks noChangeArrowheads="1"/>
              </p:cNvSpPr>
              <p:nvPr/>
            </p:nvSpPr>
            <p:spPr bwMode="auto">
              <a:xfrm>
                <a:off x="4668" y="1690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35" name="Rectangle 315"/>
              <p:cNvSpPr>
                <a:spLocks noChangeArrowheads="1"/>
              </p:cNvSpPr>
              <p:nvPr/>
            </p:nvSpPr>
            <p:spPr bwMode="auto">
              <a:xfrm>
                <a:off x="4952" y="1690"/>
                <a:ext cx="42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From TANGO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36" name="Rectangle 316"/>
              <p:cNvSpPr>
                <a:spLocks noChangeArrowheads="1"/>
              </p:cNvSpPr>
              <p:nvPr/>
            </p:nvSpPr>
            <p:spPr bwMode="auto">
              <a:xfrm>
                <a:off x="5338" y="1690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37" name="Rectangle 317"/>
              <p:cNvSpPr>
                <a:spLocks noChangeArrowheads="1"/>
              </p:cNvSpPr>
              <p:nvPr/>
            </p:nvSpPr>
            <p:spPr bwMode="auto">
              <a:xfrm>
                <a:off x="4952" y="1796"/>
                <a:ext cx="7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o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38" name="Rectangle 318"/>
              <p:cNvSpPr>
                <a:spLocks noChangeArrowheads="1"/>
              </p:cNvSpPr>
              <p:nvPr/>
            </p:nvSpPr>
            <p:spPr bwMode="auto">
              <a:xfrm>
                <a:off x="4990" y="1796"/>
                <a:ext cx="79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r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39" name="Rectangle 319"/>
              <p:cNvSpPr>
                <a:spLocks noChangeArrowheads="1"/>
              </p:cNvSpPr>
              <p:nvPr/>
            </p:nvSpPr>
            <p:spPr bwMode="auto">
              <a:xfrm>
                <a:off x="5031" y="1796"/>
                <a:ext cx="1334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B317A_EA04_VAC_TCO01.O_WARNING_H</a:t>
                </a:r>
                <a:endParaRPr kumimoji="0" lang="sv-SE" altLang="sv-SE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41" name="Rectangle 321"/>
              <p:cNvSpPr>
                <a:spLocks noChangeArrowheads="1"/>
              </p:cNvSpPr>
              <p:nvPr/>
            </p:nvSpPr>
            <p:spPr bwMode="auto">
              <a:xfrm>
                <a:off x="6278" y="1796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42" name="Rectangle 322"/>
              <p:cNvSpPr>
                <a:spLocks noChangeArrowheads="1"/>
              </p:cNvSpPr>
              <p:nvPr/>
            </p:nvSpPr>
            <p:spPr bwMode="auto">
              <a:xfrm>
                <a:off x="4041" y="1684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43" name="Rectangle 323"/>
              <p:cNvSpPr>
                <a:spLocks noChangeArrowheads="1"/>
              </p:cNvSpPr>
              <p:nvPr/>
            </p:nvSpPr>
            <p:spPr bwMode="auto">
              <a:xfrm>
                <a:off x="4047" y="1684"/>
                <a:ext cx="277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44" name="Rectangle 324"/>
              <p:cNvSpPr>
                <a:spLocks noChangeArrowheads="1"/>
              </p:cNvSpPr>
              <p:nvPr/>
            </p:nvSpPr>
            <p:spPr bwMode="auto">
              <a:xfrm>
                <a:off x="4324" y="1684"/>
                <a:ext cx="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45" name="Rectangle 325"/>
              <p:cNvSpPr>
                <a:spLocks noChangeArrowheads="1"/>
              </p:cNvSpPr>
              <p:nvPr/>
            </p:nvSpPr>
            <p:spPr bwMode="auto">
              <a:xfrm>
                <a:off x="4329" y="1684"/>
                <a:ext cx="591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46" name="Rectangle 326"/>
              <p:cNvSpPr>
                <a:spLocks noChangeArrowheads="1"/>
              </p:cNvSpPr>
              <p:nvPr/>
            </p:nvSpPr>
            <p:spPr bwMode="auto">
              <a:xfrm>
                <a:off x="4920" y="1684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47" name="Rectangle 327"/>
              <p:cNvSpPr>
                <a:spLocks noChangeArrowheads="1"/>
              </p:cNvSpPr>
              <p:nvPr/>
            </p:nvSpPr>
            <p:spPr bwMode="auto">
              <a:xfrm>
                <a:off x="4926" y="1684"/>
                <a:ext cx="169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48" name="Rectangle 328"/>
              <p:cNvSpPr>
                <a:spLocks noChangeArrowheads="1"/>
              </p:cNvSpPr>
              <p:nvPr/>
            </p:nvSpPr>
            <p:spPr bwMode="auto">
              <a:xfrm>
                <a:off x="6622" y="1684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49" name="Rectangle 329"/>
              <p:cNvSpPr>
                <a:spLocks noChangeArrowheads="1"/>
              </p:cNvSpPr>
              <p:nvPr/>
            </p:nvSpPr>
            <p:spPr bwMode="auto">
              <a:xfrm>
                <a:off x="4041" y="1690"/>
                <a:ext cx="6" cy="23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50" name="Rectangle 330"/>
              <p:cNvSpPr>
                <a:spLocks noChangeArrowheads="1"/>
              </p:cNvSpPr>
              <p:nvPr/>
            </p:nvSpPr>
            <p:spPr bwMode="auto">
              <a:xfrm>
                <a:off x="4324" y="1690"/>
                <a:ext cx="5" cy="23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51" name="Rectangle 331"/>
              <p:cNvSpPr>
                <a:spLocks noChangeArrowheads="1"/>
              </p:cNvSpPr>
              <p:nvPr/>
            </p:nvSpPr>
            <p:spPr bwMode="auto">
              <a:xfrm>
                <a:off x="4920" y="1690"/>
                <a:ext cx="6" cy="23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52" name="Rectangle 332"/>
              <p:cNvSpPr>
                <a:spLocks noChangeArrowheads="1"/>
              </p:cNvSpPr>
              <p:nvPr/>
            </p:nvSpPr>
            <p:spPr bwMode="auto">
              <a:xfrm>
                <a:off x="6622" y="1690"/>
                <a:ext cx="6" cy="23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53" name="Rectangle 333"/>
              <p:cNvSpPr>
                <a:spLocks noChangeArrowheads="1"/>
              </p:cNvSpPr>
              <p:nvPr/>
            </p:nvSpPr>
            <p:spPr bwMode="auto">
              <a:xfrm>
                <a:off x="4072" y="1925"/>
                <a:ext cx="100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DI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54" name="Rectangle 334"/>
              <p:cNvSpPr>
                <a:spLocks noChangeArrowheads="1"/>
              </p:cNvSpPr>
              <p:nvPr/>
            </p:nvSpPr>
            <p:spPr bwMode="auto">
              <a:xfrm>
                <a:off x="4134" y="1925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55" name="Rectangle 335"/>
              <p:cNvSpPr>
                <a:spLocks noChangeArrowheads="1"/>
              </p:cNvSpPr>
              <p:nvPr/>
            </p:nvSpPr>
            <p:spPr bwMode="auto">
              <a:xfrm>
                <a:off x="4355" y="1925"/>
                <a:ext cx="327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I_OPEN_S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56" name="Rectangle 336"/>
              <p:cNvSpPr>
                <a:spLocks noChangeArrowheads="1"/>
              </p:cNvSpPr>
              <p:nvPr/>
            </p:nvSpPr>
            <p:spPr bwMode="auto">
              <a:xfrm>
                <a:off x="4645" y="1925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57" name="Rectangle 337"/>
              <p:cNvSpPr>
                <a:spLocks noChangeArrowheads="1"/>
              </p:cNvSpPr>
              <p:nvPr/>
            </p:nvSpPr>
            <p:spPr bwMode="auto">
              <a:xfrm>
                <a:off x="4952" y="1925"/>
                <a:ext cx="907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B317A_EA04_VAC_VGMB01.I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58" name="Rectangle 338"/>
              <p:cNvSpPr>
                <a:spLocks noChangeArrowheads="1"/>
              </p:cNvSpPr>
              <p:nvPr/>
            </p:nvSpPr>
            <p:spPr bwMode="auto">
              <a:xfrm>
                <a:off x="5817" y="1925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59" name="Rectangle 339"/>
              <p:cNvSpPr>
                <a:spLocks noChangeArrowheads="1"/>
              </p:cNvSpPr>
              <p:nvPr/>
            </p:nvSpPr>
            <p:spPr bwMode="auto">
              <a:xfrm>
                <a:off x="4041" y="1920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60" name="Rectangle 340"/>
              <p:cNvSpPr>
                <a:spLocks noChangeArrowheads="1"/>
              </p:cNvSpPr>
              <p:nvPr/>
            </p:nvSpPr>
            <p:spPr bwMode="auto">
              <a:xfrm>
                <a:off x="4047" y="1920"/>
                <a:ext cx="277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61" name="Rectangle 341"/>
              <p:cNvSpPr>
                <a:spLocks noChangeArrowheads="1"/>
              </p:cNvSpPr>
              <p:nvPr/>
            </p:nvSpPr>
            <p:spPr bwMode="auto">
              <a:xfrm>
                <a:off x="4324" y="1920"/>
                <a:ext cx="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62" name="Rectangle 342"/>
              <p:cNvSpPr>
                <a:spLocks noChangeArrowheads="1"/>
              </p:cNvSpPr>
              <p:nvPr/>
            </p:nvSpPr>
            <p:spPr bwMode="auto">
              <a:xfrm>
                <a:off x="4329" y="1920"/>
                <a:ext cx="591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63" name="Rectangle 343"/>
              <p:cNvSpPr>
                <a:spLocks noChangeArrowheads="1"/>
              </p:cNvSpPr>
              <p:nvPr/>
            </p:nvSpPr>
            <p:spPr bwMode="auto">
              <a:xfrm>
                <a:off x="4920" y="1920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64" name="Rectangle 344"/>
              <p:cNvSpPr>
                <a:spLocks noChangeArrowheads="1"/>
              </p:cNvSpPr>
              <p:nvPr/>
            </p:nvSpPr>
            <p:spPr bwMode="auto">
              <a:xfrm>
                <a:off x="4926" y="1920"/>
                <a:ext cx="169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65" name="Rectangle 345"/>
              <p:cNvSpPr>
                <a:spLocks noChangeArrowheads="1"/>
              </p:cNvSpPr>
              <p:nvPr/>
            </p:nvSpPr>
            <p:spPr bwMode="auto">
              <a:xfrm>
                <a:off x="6622" y="1920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66" name="Rectangle 346"/>
              <p:cNvSpPr>
                <a:spLocks noChangeArrowheads="1"/>
              </p:cNvSpPr>
              <p:nvPr/>
            </p:nvSpPr>
            <p:spPr bwMode="auto">
              <a:xfrm>
                <a:off x="4041" y="1926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67" name="Rectangle 347"/>
              <p:cNvSpPr>
                <a:spLocks noChangeArrowheads="1"/>
              </p:cNvSpPr>
              <p:nvPr/>
            </p:nvSpPr>
            <p:spPr bwMode="auto">
              <a:xfrm>
                <a:off x="4324" y="1926"/>
                <a:ext cx="5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68" name="Rectangle 348"/>
              <p:cNvSpPr>
                <a:spLocks noChangeArrowheads="1"/>
              </p:cNvSpPr>
              <p:nvPr/>
            </p:nvSpPr>
            <p:spPr bwMode="auto">
              <a:xfrm>
                <a:off x="4920" y="1926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69" name="Rectangle 349"/>
              <p:cNvSpPr>
                <a:spLocks noChangeArrowheads="1"/>
              </p:cNvSpPr>
              <p:nvPr/>
            </p:nvSpPr>
            <p:spPr bwMode="auto">
              <a:xfrm>
                <a:off x="6622" y="1926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70" name="Rectangle 350"/>
              <p:cNvSpPr>
                <a:spLocks noChangeArrowheads="1"/>
              </p:cNvSpPr>
              <p:nvPr/>
            </p:nvSpPr>
            <p:spPr bwMode="auto">
              <a:xfrm>
                <a:off x="4072" y="2039"/>
                <a:ext cx="100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DI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71" name="Rectangle 351"/>
              <p:cNvSpPr>
                <a:spLocks noChangeArrowheads="1"/>
              </p:cNvSpPr>
              <p:nvPr/>
            </p:nvSpPr>
            <p:spPr bwMode="auto">
              <a:xfrm>
                <a:off x="4134" y="2039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72" name="Rectangle 352"/>
              <p:cNvSpPr>
                <a:spLocks noChangeArrowheads="1"/>
              </p:cNvSpPr>
              <p:nvPr/>
            </p:nvSpPr>
            <p:spPr bwMode="auto">
              <a:xfrm>
                <a:off x="4355" y="2039"/>
                <a:ext cx="34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I_CLOSE_S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73" name="Rectangle 353"/>
              <p:cNvSpPr>
                <a:spLocks noChangeArrowheads="1"/>
              </p:cNvSpPr>
              <p:nvPr/>
            </p:nvSpPr>
            <p:spPr bwMode="auto">
              <a:xfrm>
                <a:off x="4663" y="2039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74" name="Rectangle 354"/>
              <p:cNvSpPr>
                <a:spLocks noChangeArrowheads="1"/>
              </p:cNvSpPr>
              <p:nvPr/>
            </p:nvSpPr>
            <p:spPr bwMode="auto">
              <a:xfrm>
                <a:off x="4952" y="2039"/>
                <a:ext cx="907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B317A_EA04_VAC_VGMB01.I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75" name="Rectangle 355"/>
              <p:cNvSpPr>
                <a:spLocks noChangeArrowheads="1"/>
              </p:cNvSpPr>
              <p:nvPr/>
            </p:nvSpPr>
            <p:spPr bwMode="auto">
              <a:xfrm>
                <a:off x="5817" y="2039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76" name="Rectangle 356"/>
              <p:cNvSpPr>
                <a:spLocks noChangeArrowheads="1"/>
              </p:cNvSpPr>
              <p:nvPr/>
            </p:nvSpPr>
            <p:spPr bwMode="auto">
              <a:xfrm>
                <a:off x="4041" y="2034"/>
                <a:ext cx="6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77" name="Rectangle 357"/>
              <p:cNvSpPr>
                <a:spLocks noChangeArrowheads="1"/>
              </p:cNvSpPr>
              <p:nvPr/>
            </p:nvSpPr>
            <p:spPr bwMode="auto">
              <a:xfrm>
                <a:off x="4047" y="2034"/>
                <a:ext cx="277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78" name="Rectangle 358"/>
              <p:cNvSpPr>
                <a:spLocks noChangeArrowheads="1"/>
              </p:cNvSpPr>
              <p:nvPr/>
            </p:nvSpPr>
            <p:spPr bwMode="auto">
              <a:xfrm>
                <a:off x="4324" y="2034"/>
                <a:ext cx="5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79" name="Rectangle 359"/>
              <p:cNvSpPr>
                <a:spLocks noChangeArrowheads="1"/>
              </p:cNvSpPr>
              <p:nvPr/>
            </p:nvSpPr>
            <p:spPr bwMode="auto">
              <a:xfrm>
                <a:off x="4329" y="2034"/>
                <a:ext cx="591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80" name="Rectangle 360"/>
              <p:cNvSpPr>
                <a:spLocks noChangeArrowheads="1"/>
              </p:cNvSpPr>
              <p:nvPr/>
            </p:nvSpPr>
            <p:spPr bwMode="auto">
              <a:xfrm>
                <a:off x="4920" y="2034"/>
                <a:ext cx="6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81" name="Rectangle 361"/>
              <p:cNvSpPr>
                <a:spLocks noChangeArrowheads="1"/>
              </p:cNvSpPr>
              <p:nvPr/>
            </p:nvSpPr>
            <p:spPr bwMode="auto">
              <a:xfrm>
                <a:off x="4926" y="2034"/>
                <a:ext cx="1696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82" name="Rectangle 362"/>
              <p:cNvSpPr>
                <a:spLocks noChangeArrowheads="1"/>
              </p:cNvSpPr>
              <p:nvPr/>
            </p:nvSpPr>
            <p:spPr bwMode="auto">
              <a:xfrm>
                <a:off x="6622" y="2034"/>
                <a:ext cx="6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83" name="Rectangle 363"/>
              <p:cNvSpPr>
                <a:spLocks noChangeArrowheads="1"/>
              </p:cNvSpPr>
              <p:nvPr/>
            </p:nvSpPr>
            <p:spPr bwMode="auto">
              <a:xfrm>
                <a:off x="4041" y="2039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84" name="Rectangle 364"/>
              <p:cNvSpPr>
                <a:spLocks noChangeArrowheads="1"/>
              </p:cNvSpPr>
              <p:nvPr/>
            </p:nvSpPr>
            <p:spPr bwMode="auto">
              <a:xfrm>
                <a:off x="4324" y="2039"/>
                <a:ext cx="5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85" name="Rectangle 365"/>
              <p:cNvSpPr>
                <a:spLocks noChangeArrowheads="1"/>
              </p:cNvSpPr>
              <p:nvPr/>
            </p:nvSpPr>
            <p:spPr bwMode="auto">
              <a:xfrm>
                <a:off x="4920" y="2039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86" name="Rectangle 366"/>
              <p:cNvSpPr>
                <a:spLocks noChangeArrowheads="1"/>
              </p:cNvSpPr>
              <p:nvPr/>
            </p:nvSpPr>
            <p:spPr bwMode="auto">
              <a:xfrm>
                <a:off x="6622" y="2039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87" name="Rectangle 367"/>
              <p:cNvSpPr>
                <a:spLocks noChangeArrowheads="1"/>
              </p:cNvSpPr>
              <p:nvPr/>
            </p:nvSpPr>
            <p:spPr bwMode="auto">
              <a:xfrm>
                <a:off x="4072" y="2152"/>
                <a:ext cx="100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DI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88" name="Rectangle 368"/>
              <p:cNvSpPr>
                <a:spLocks noChangeArrowheads="1"/>
              </p:cNvSpPr>
              <p:nvPr/>
            </p:nvSpPr>
            <p:spPr bwMode="auto">
              <a:xfrm>
                <a:off x="4134" y="2152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89" name="Rectangle 369"/>
              <p:cNvSpPr>
                <a:spLocks noChangeArrowheads="1"/>
              </p:cNvSpPr>
              <p:nvPr/>
            </p:nvSpPr>
            <p:spPr bwMode="auto">
              <a:xfrm>
                <a:off x="4355" y="2152"/>
                <a:ext cx="28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I_ RESET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90" name="Rectangle 370"/>
              <p:cNvSpPr>
                <a:spLocks noChangeArrowheads="1"/>
              </p:cNvSpPr>
              <p:nvPr/>
            </p:nvSpPr>
            <p:spPr bwMode="auto">
              <a:xfrm>
                <a:off x="4603" y="2152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91" name="Rectangle 371"/>
              <p:cNvSpPr>
                <a:spLocks noChangeArrowheads="1"/>
              </p:cNvSpPr>
              <p:nvPr/>
            </p:nvSpPr>
            <p:spPr bwMode="auto">
              <a:xfrm>
                <a:off x="4952" y="2152"/>
                <a:ext cx="42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From TANGO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92" name="Rectangle 372"/>
              <p:cNvSpPr>
                <a:spLocks noChangeArrowheads="1"/>
              </p:cNvSpPr>
              <p:nvPr/>
            </p:nvSpPr>
            <p:spPr bwMode="auto">
              <a:xfrm>
                <a:off x="5338" y="2152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93" name="Rectangle 373"/>
              <p:cNvSpPr>
                <a:spLocks noChangeArrowheads="1"/>
              </p:cNvSpPr>
              <p:nvPr/>
            </p:nvSpPr>
            <p:spPr bwMode="auto">
              <a:xfrm>
                <a:off x="4041" y="2147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94" name="Rectangle 374"/>
              <p:cNvSpPr>
                <a:spLocks noChangeArrowheads="1"/>
              </p:cNvSpPr>
              <p:nvPr/>
            </p:nvSpPr>
            <p:spPr bwMode="auto">
              <a:xfrm>
                <a:off x="4047" y="2147"/>
                <a:ext cx="277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95" name="Rectangle 375"/>
              <p:cNvSpPr>
                <a:spLocks noChangeArrowheads="1"/>
              </p:cNvSpPr>
              <p:nvPr/>
            </p:nvSpPr>
            <p:spPr bwMode="auto">
              <a:xfrm>
                <a:off x="4324" y="2147"/>
                <a:ext cx="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96" name="Rectangle 376"/>
              <p:cNvSpPr>
                <a:spLocks noChangeArrowheads="1"/>
              </p:cNvSpPr>
              <p:nvPr/>
            </p:nvSpPr>
            <p:spPr bwMode="auto">
              <a:xfrm>
                <a:off x="4329" y="2147"/>
                <a:ext cx="591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97" name="Rectangle 377"/>
              <p:cNvSpPr>
                <a:spLocks noChangeArrowheads="1"/>
              </p:cNvSpPr>
              <p:nvPr/>
            </p:nvSpPr>
            <p:spPr bwMode="auto">
              <a:xfrm>
                <a:off x="4920" y="2147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98" name="Rectangle 378"/>
              <p:cNvSpPr>
                <a:spLocks noChangeArrowheads="1"/>
              </p:cNvSpPr>
              <p:nvPr/>
            </p:nvSpPr>
            <p:spPr bwMode="auto">
              <a:xfrm>
                <a:off x="4926" y="2147"/>
                <a:ext cx="169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99" name="Rectangle 379"/>
              <p:cNvSpPr>
                <a:spLocks noChangeArrowheads="1"/>
              </p:cNvSpPr>
              <p:nvPr/>
            </p:nvSpPr>
            <p:spPr bwMode="auto">
              <a:xfrm>
                <a:off x="6622" y="2147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700" name="Rectangle 380"/>
              <p:cNvSpPr>
                <a:spLocks noChangeArrowheads="1"/>
              </p:cNvSpPr>
              <p:nvPr/>
            </p:nvSpPr>
            <p:spPr bwMode="auto">
              <a:xfrm>
                <a:off x="4041" y="2153"/>
                <a:ext cx="6" cy="10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701" name="Rectangle 381"/>
              <p:cNvSpPr>
                <a:spLocks noChangeArrowheads="1"/>
              </p:cNvSpPr>
              <p:nvPr/>
            </p:nvSpPr>
            <p:spPr bwMode="auto">
              <a:xfrm>
                <a:off x="4324" y="2153"/>
                <a:ext cx="5" cy="10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702" name="Rectangle 382"/>
              <p:cNvSpPr>
                <a:spLocks noChangeArrowheads="1"/>
              </p:cNvSpPr>
              <p:nvPr/>
            </p:nvSpPr>
            <p:spPr bwMode="auto">
              <a:xfrm>
                <a:off x="4920" y="2153"/>
                <a:ext cx="6" cy="10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703" name="Rectangle 383"/>
              <p:cNvSpPr>
                <a:spLocks noChangeArrowheads="1"/>
              </p:cNvSpPr>
              <p:nvPr/>
            </p:nvSpPr>
            <p:spPr bwMode="auto">
              <a:xfrm>
                <a:off x="6622" y="2153"/>
                <a:ext cx="6" cy="10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704" name="Rectangle 384"/>
              <p:cNvSpPr>
                <a:spLocks noChangeArrowheads="1"/>
              </p:cNvSpPr>
              <p:nvPr/>
            </p:nvSpPr>
            <p:spPr bwMode="auto">
              <a:xfrm>
                <a:off x="4072" y="2267"/>
                <a:ext cx="100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DI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05" name="Rectangle 385"/>
              <p:cNvSpPr>
                <a:spLocks noChangeArrowheads="1"/>
              </p:cNvSpPr>
              <p:nvPr/>
            </p:nvSpPr>
            <p:spPr bwMode="auto">
              <a:xfrm>
                <a:off x="4134" y="2267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06" name="Rectangle 386"/>
              <p:cNvSpPr>
                <a:spLocks noChangeArrowheads="1"/>
              </p:cNvSpPr>
              <p:nvPr/>
            </p:nvSpPr>
            <p:spPr bwMode="auto">
              <a:xfrm>
                <a:off x="4355" y="2267"/>
                <a:ext cx="332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I_DISABLE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07" name="Rectangle 387"/>
              <p:cNvSpPr>
                <a:spLocks noChangeArrowheads="1"/>
              </p:cNvSpPr>
              <p:nvPr/>
            </p:nvSpPr>
            <p:spPr bwMode="auto">
              <a:xfrm>
                <a:off x="4651" y="2267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08" name="Rectangle 388"/>
              <p:cNvSpPr>
                <a:spLocks noChangeArrowheads="1"/>
              </p:cNvSpPr>
              <p:nvPr/>
            </p:nvSpPr>
            <p:spPr bwMode="auto">
              <a:xfrm>
                <a:off x="4952" y="2267"/>
                <a:ext cx="42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From TANGO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09" name="Rectangle 389"/>
              <p:cNvSpPr>
                <a:spLocks noChangeArrowheads="1"/>
              </p:cNvSpPr>
              <p:nvPr/>
            </p:nvSpPr>
            <p:spPr bwMode="auto">
              <a:xfrm>
                <a:off x="5338" y="2267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10" name="Rectangle 390"/>
              <p:cNvSpPr>
                <a:spLocks noChangeArrowheads="1"/>
              </p:cNvSpPr>
              <p:nvPr/>
            </p:nvSpPr>
            <p:spPr bwMode="auto">
              <a:xfrm>
                <a:off x="4041" y="2262"/>
                <a:ext cx="6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711" name="Rectangle 391"/>
              <p:cNvSpPr>
                <a:spLocks noChangeArrowheads="1"/>
              </p:cNvSpPr>
              <p:nvPr/>
            </p:nvSpPr>
            <p:spPr bwMode="auto">
              <a:xfrm>
                <a:off x="4047" y="2262"/>
                <a:ext cx="277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712" name="Rectangle 392"/>
              <p:cNvSpPr>
                <a:spLocks noChangeArrowheads="1"/>
              </p:cNvSpPr>
              <p:nvPr/>
            </p:nvSpPr>
            <p:spPr bwMode="auto">
              <a:xfrm>
                <a:off x="4324" y="2262"/>
                <a:ext cx="5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713" name="Rectangle 393"/>
              <p:cNvSpPr>
                <a:spLocks noChangeArrowheads="1"/>
              </p:cNvSpPr>
              <p:nvPr/>
            </p:nvSpPr>
            <p:spPr bwMode="auto">
              <a:xfrm>
                <a:off x="4329" y="2262"/>
                <a:ext cx="591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714" name="Rectangle 394"/>
              <p:cNvSpPr>
                <a:spLocks noChangeArrowheads="1"/>
              </p:cNvSpPr>
              <p:nvPr/>
            </p:nvSpPr>
            <p:spPr bwMode="auto">
              <a:xfrm>
                <a:off x="4920" y="2262"/>
                <a:ext cx="6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715" name="Rectangle 395"/>
              <p:cNvSpPr>
                <a:spLocks noChangeArrowheads="1"/>
              </p:cNvSpPr>
              <p:nvPr/>
            </p:nvSpPr>
            <p:spPr bwMode="auto">
              <a:xfrm>
                <a:off x="4926" y="2262"/>
                <a:ext cx="1696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716" name="Rectangle 396"/>
              <p:cNvSpPr>
                <a:spLocks noChangeArrowheads="1"/>
              </p:cNvSpPr>
              <p:nvPr/>
            </p:nvSpPr>
            <p:spPr bwMode="auto">
              <a:xfrm>
                <a:off x="6622" y="2262"/>
                <a:ext cx="6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717" name="Rectangle 397"/>
              <p:cNvSpPr>
                <a:spLocks noChangeArrowheads="1"/>
              </p:cNvSpPr>
              <p:nvPr/>
            </p:nvSpPr>
            <p:spPr bwMode="auto">
              <a:xfrm>
                <a:off x="4041" y="2267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718" name="Rectangle 398"/>
              <p:cNvSpPr>
                <a:spLocks noChangeArrowheads="1"/>
              </p:cNvSpPr>
              <p:nvPr/>
            </p:nvSpPr>
            <p:spPr bwMode="auto">
              <a:xfrm>
                <a:off x="4324" y="2267"/>
                <a:ext cx="5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719" name="Rectangle 399"/>
              <p:cNvSpPr>
                <a:spLocks noChangeArrowheads="1"/>
              </p:cNvSpPr>
              <p:nvPr/>
            </p:nvSpPr>
            <p:spPr bwMode="auto">
              <a:xfrm>
                <a:off x="4920" y="2267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720" name="Rectangle 400"/>
              <p:cNvSpPr>
                <a:spLocks noChangeArrowheads="1"/>
              </p:cNvSpPr>
              <p:nvPr/>
            </p:nvSpPr>
            <p:spPr bwMode="auto">
              <a:xfrm>
                <a:off x="6622" y="2267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721" name="Rectangle 401"/>
              <p:cNvSpPr>
                <a:spLocks noChangeArrowheads="1"/>
              </p:cNvSpPr>
              <p:nvPr/>
            </p:nvSpPr>
            <p:spPr bwMode="auto">
              <a:xfrm>
                <a:off x="4072" y="2380"/>
                <a:ext cx="97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AI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22" name="Rectangle 402"/>
              <p:cNvSpPr>
                <a:spLocks noChangeArrowheads="1"/>
              </p:cNvSpPr>
              <p:nvPr/>
            </p:nvSpPr>
            <p:spPr bwMode="auto">
              <a:xfrm>
                <a:off x="4131" y="2380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23" name="Rectangle 403"/>
              <p:cNvSpPr>
                <a:spLocks noChangeArrowheads="1"/>
              </p:cNvSpPr>
              <p:nvPr/>
            </p:nvSpPr>
            <p:spPr bwMode="auto">
              <a:xfrm>
                <a:off x="4355" y="2380"/>
                <a:ext cx="409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I_DURATION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24" name="Rectangle 404"/>
              <p:cNvSpPr>
                <a:spLocks noChangeArrowheads="1"/>
              </p:cNvSpPr>
              <p:nvPr/>
            </p:nvSpPr>
            <p:spPr bwMode="auto">
              <a:xfrm>
                <a:off x="4728" y="2380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25" name="Rectangle 405"/>
              <p:cNvSpPr>
                <a:spLocks noChangeArrowheads="1"/>
              </p:cNvSpPr>
              <p:nvPr/>
            </p:nvSpPr>
            <p:spPr bwMode="auto">
              <a:xfrm>
                <a:off x="4952" y="2380"/>
                <a:ext cx="118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2 s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26" name="Rectangle 406"/>
              <p:cNvSpPr>
                <a:spLocks noChangeArrowheads="1"/>
              </p:cNvSpPr>
              <p:nvPr/>
            </p:nvSpPr>
            <p:spPr bwMode="auto">
              <a:xfrm>
                <a:off x="5032" y="2380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27" name="Rectangle 407"/>
              <p:cNvSpPr>
                <a:spLocks noChangeArrowheads="1"/>
              </p:cNvSpPr>
              <p:nvPr/>
            </p:nvSpPr>
            <p:spPr bwMode="auto">
              <a:xfrm>
                <a:off x="4041" y="2375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728" name="Rectangle 408"/>
              <p:cNvSpPr>
                <a:spLocks noChangeArrowheads="1"/>
              </p:cNvSpPr>
              <p:nvPr/>
            </p:nvSpPr>
            <p:spPr bwMode="auto">
              <a:xfrm>
                <a:off x="4047" y="2375"/>
                <a:ext cx="277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729" name="Rectangle 409"/>
              <p:cNvSpPr>
                <a:spLocks noChangeArrowheads="1"/>
              </p:cNvSpPr>
              <p:nvPr/>
            </p:nvSpPr>
            <p:spPr bwMode="auto">
              <a:xfrm>
                <a:off x="4324" y="2375"/>
                <a:ext cx="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730" name="Rectangle 410"/>
              <p:cNvSpPr>
                <a:spLocks noChangeArrowheads="1"/>
              </p:cNvSpPr>
              <p:nvPr/>
            </p:nvSpPr>
            <p:spPr bwMode="auto">
              <a:xfrm>
                <a:off x="4329" y="2375"/>
                <a:ext cx="591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731" name="Rectangle 411"/>
              <p:cNvSpPr>
                <a:spLocks noChangeArrowheads="1"/>
              </p:cNvSpPr>
              <p:nvPr/>
            </p:nvSpPr>
            <p:spPr bwMode="auto">
              <a:xfrm>
                <a:off x="4920" y="2375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732" name="Rectangle 412"/>
              <p:cNvSpPr>
                <a:spLocks noChangeArrowheads="1"/>
              </p:cNvSpPr>
              <p:nvPr/>
            </p:nvSpPr>
            <p:spPr bwMode="auto">
              <a:xfrm>
                <a:off x="4926" y="2375"/>
                <a:ext cx="169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733" name="Rectangle 413"/>
              <p:cNvSpPr>
                <a:spLocks noChangeArrowheads="1"/>
              </p:cNvSpPr>
              <p:nvPr/>
            </p:nvSpPr>
            <p:spPr bwMode="auto">
              <a:xfrm>
                <a:off x="6622" y="2375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734" name="Rectangle 414"/>
              <p:cNvSpPr>
                <a:spLocks noChangeArrowheads="1"/>
              </p:cNvSpPr>
              <p:nvPr/>
            </p:nvSpPr>
            <p:spPr bwMode="auto">
              <a:xfrm>
                <a:off x="4041" y="2381"/>
                <a:ext cx="6" cy="10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735" name="Rectangle 415"/>
              <p:cNvSpPr>
                <a:spLocks noChangeArrowheads="1"/>
              </p:cNvSpPr>
              <p:nvPr/>
            </p:nvSpPr>
            <p:spPr bwMode="auto">
              <a:xfrm>
                <a:off x="4324" y="2381"/>
                <a:ext cx="5" cy="10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736" name="Rectangle 416"/>
              <p:cNvSpPr>
                <a:spLocks noChangeArrowheads="1"/>
              </p:cNvSpPr>
              <p:nvPr/>
            </p:nvSpPr>
            <p:spPr bwMode="auto">
              <a:xfrm>
                <a:off x="4920" y="2381"/>
                <a:ext cx="6" cy="10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737" name="Rectangle 417"/>
              <p:cNvSpPr>
                <a:spLocks noChangeArrowheads="1"/>
              </p:cNvSpPr>
              <p:nvPr/>
            </p:nvSpPr>
            <p:spPr bwMode="auto">
              <a:xfrm>
                <a:off x="6622" y="2381"/>
                <a:ext cx="6" cy="10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738" name="Rectangle 418"/>
              <p:cNvSpPr>
                <a:spLocks noChangeArrowheads="1"/>
              </p:cNvSpPr>
              <p:nvPr/>
            </p:nvSpPr>
            <p:spPr bwMode="auto">
              <a:xfrm>
                <a:off x="4072" y="2489"/>
                <a:ext cx="130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DO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39" name="Rectangle 419"/>
              <p:cNvSpPr>
                <a:spLocks noChangeArrowheads="1"/>
              </p:cNvSpPr>
              <p:nvPr/>
            </p:nvSpPr>
            <p:spPr bwMode="auto">
              <a:xfrm>
                <a:off x="4164" y="2489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40" name="Rectangle 420"/>
              <p:cNvSpPr>
                <a:spLocks noChangeArrowheads="1"/>
              </p:cNvSpPr>
              <p:nvPr/>
            </p:nvSpPr>
            <p:spPr bwMode="auto">
              <a:xfrm>
                <a:off x="4355" y="2489"/>
                <a:ext cx="287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O_OPEN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41" name="Rectangle 421"/>
              <p:cNvSpPr>
                <a:spLocks noChangeArrowheads="1"/>
              </p:cNvSpPr>
              <p:nvPr/>
            </p:nvSpPr>
            <p:spPr bwMode="auto">
              <a:xfrm>
                <a:off x="4605" y="2489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42" name="Rectangle 422"/>
              <p:cNvSpPr>
                <a:spLocks noChangeArrowheads="1"/>
              </p:cNvSpPr>
              <p:nvPr/>
            </p:nvSpPr>
            <p:spPr bwMode="auto">
              <a:xfrm>
                <a:off x="4952" y="2489"/>
                <a:ext cx="93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B317A_EA04_VAC_VGMB01.Q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43" name="Rectangle 423"/>
              <p:cNvSpPr>
                <a:spLocks noChangeArrowheads="1"/>
              </p:cNvSpPr>
              <p:nvPr/>
            </p:nvSpPr>
            <p:spPr bwMode="auto">
              <a:xfrm>
                <a:off x="5848" y="2489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44" name="Rectangle 424"/>
              <p:cNvSpPr>
                <a:spLocks noChangeArrowheads="1"/>
              </p:cNvSpPr>
              <p:nvPr/>
            </p:nvSpPr>
            <p:spPr bwMode="auto">
              <a:xfrm>
                <a:off x="4041" y="2484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745" name="Rectangle 425"/>
              <p:cNvSpPr>
                <a:spLocks noChangeArrowheads="1"/>
              </p:cNvSpPr>
              <p:nvPr/>
            </p:nvSpPr>
            <p:spPr bwMode="auto">
              <a:xfrm>
                <a:off x="4047" y="2484"/>
                <a:ext cx="277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746" name="Rectangle 426"/>
              <p:cNvSpPr>
                <a:spLocks noChangeArrowheads="1"/>
              </p:cNvSpPr>
              <p:nvPr/>
            </p:nvSpPr>
            <p:spPr bwMode="auto">
              <a:xfrm>
                <a:off x="4324" y="2484"/>
                <a:ext cx="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747" name="Rectangle 427"/>
              <p:cNvSpPr>
                <a:spLocks noChangeArrowheads="1"/>
              </p:cNvSpPr>
              <p:nvPr/>
            </p:nvSpPr>
            <p:spPr bwMode="auto">
              <a:xfrm>
                <a:off x="4329" y="2484"/>
                <a:ext cx="591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748" name="Rectangle 428"/>
              <p:cNvSpPr>
                <a:spLocks noChangeArrowheads="1"/>
              </p:cNvSpPr>
              <p:nvPr/>
            </p:nvSpPr>
            <p:spPr bwMode="auto">
              <a:xfrm>
                <a:off x="4920" y="2484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749" name="Rectangle 429"/>
              <p:cNvSpPr>
                <a:spLocks noChangeArrowheads="1"/>
              </p:cNvSpPr>
              <p:nvPr/>
            </p:nvSpPr>
            <p:spPr bwMode="auto">
              <a:xfrm>
                <a:off x="4926" y="2484"/>
                <a:ext cx="169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750" name="Rectangle 430"/>
              <p:cNvSpPr>
                <a:spLocks noChangeArrowheads="1"/>
              </p:cNvSpPr>
              <p:nvPr/>
            </p:nvSpPr>
            <p:spPr bwMode="auto">
              <a:xfrm>
                <a:off x="6622" y="2484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751" name="Rectangle 431"/>
              <p:cNvSpPr>
                <a:spLocks noChangeArrowheads="1"/>
              </p:cNvSpPr>
              <p:nvPr/>
            </p:nvSpPr>
            <p:spPr bwMode="auto">
              <a:xfrm>
                <a:off x="4041" y="2490"/>
                <a:ext cx="6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752" name="Rectangle 432"/>
              <p:cNvSpPr>
                <a:spLocks noChangeArrowheads="1"/>
              </p:cNvSpPr>
              <p:nvPr/>
            </p:nvSpPr>
            <p:spPr bwMode="auto">
              <a:xfrm>
                <a:off x="4324" y="2490"/>
                <a:ext cx="5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753" name="Rectangle 433"/>
              <p:cNvSpPr>
                <a:spLocks noChangeArrowheads="1"/>
              </p:cNvSpPr>
              <p:nvPr/>
            </p:nvSpPr>
            <p:spPr bwMode="auto">
              <a:xfrm>
                <a:off x="4920" y="2490"/>
                <a:ext cx="6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754" name="Rectangle 434"/>
              <p:cNvSpPr>
                <a:spLocks noChangeArrowheads="1"/>
              </p:cNvSpPr>
              <p:nvPr/>
            </p:nvSpPr>
            <p:spPr bwMode="auto">
              <a:xfrm>
                <a:off x="6622" y="2490"/>
                <a:ext cx="6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755" name="Rectangle 435"/>
              <p:cNvSpPr>
                <a:spLocks noChangeArrowheads="1"/>
              </p:cNvSpPr>
              <p:nvPr/>
            </p:nvSpPr>
            <p:spPr bwMode="auto">
              <a:xfrm>
                <a:off x="4072" y="2602"/>
                <a:ext cx="130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DO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56" name="Rectangle 436"/>
              <p:cNvSpPr>
                <a:spLocks noChangeArrowheads="1"/>
              </p:cNvSpPr>
              <p:nvPr/>
            </p:nvSpPr>
            <p:spPr bwMode="auto">
              <a:xfrm>
                <a:off x="4164" y="2602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57" name="Rectangle 437"/>
              <p:cNvSpPr>
                <a:spLocks noChangeArrowheads="1"/>
              </p:cNvSpPr>
              <p:nvPr/>
            </p:nvSpPr>
            <p:spPr bwMode="auto">
              <a:xfrm>
                <a:off x="4355" y="2602"/>
                <a:ext cx="33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O_ALARM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58" name="Rectangle 438"/>
              <p:cNvSpPr>
                <a:spLocks noChangeArrowheads="1"/>
              </p:cNvSpPr>
              <p:nvPr/>
            </p:nvSpPr>
            <p:spPr bwMode="auto">
              <a:xfrm>
                <a:off x="4653" y="2602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59" name="Rectangle 439"/>
              <p:cNvSpPr>
                <a:spLocks noChangeArrowheads="1"/>
              </p:cNvSpPr>
              <p:nvPr/>
            </p:nvSpPr>
            <p:spPr bwMode="auto">
              <a:xfrm>
                <a:off x="4952" y="2602"/>
                <a:ext cx="242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Level 1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60" name="Rectangle 440"/>
              <p:cNvSpPr>
                <a:spLocks noChangeArrowheads="1"/>
              </p:cNvSpPr>
              <p:nvPr/>
            </p:nvSpPr>
            <p:spPr bwMode="auto">
              <a:xfrm>
                <a:off x="5155" y="2602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61" name="Rectangle 441"/>
              <p:cNvSpPr>
                <a:spLocks noChangeArrowheads="1"/>
              </p:cNvSpPr>
              <p:nvPr/>
            </p:nvSpPr>
            <p:spPr bwMode="auto">
              <a:xfrm>
                <a:off x="4041" y="2597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762" name="Rectangle 442"/>
              <p:cNvSpPr>
                <a:spLocks noChangeArrowheads="1"/>
              </p:cNvSpPr>
              <p:nvPr/>
            </p:nvSpPr>
            <p:spPr bwMode="auto">
              <a:xfrm>
                <a:off x="4047" y="2597"/>
                <a:ext cx="277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</p:grpSp>
        <p:sp>
          <p:nvSpPr>
            <p:cNvPr id="544" name="Rectangle 444"/>
            <p:cNvSpPr>
              <a:spLocks noChangeArrowheads="1"/>
            </p:cNvSpPr>
            <p:nvPr/>
          </p:nvSpPr>
          <p:spPr bwMode="auto">
            <a:xfrm>
              <a:off x="4324" y="2597"/>
              <a:ext cx="5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45" name="Rectangle 445"/>
            <p:cNvSpPr>
              <a:spLocks noChangeArrowheads="1"/>
            </p:cNvSpPr>
            <p:nvPr/>
          </p:nvSpPr>
          <p:spPr bwMode="auto">
            <a:xfrm>
              <a:off x="4329" y="2597"/>
              <a:ext cx="591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46" name="Rectangle 446"/>
            <p:cNvSpPr>
              <a:spLocks noChangeArrowheads="1"/>
            </p:cNvSpPr>
            <p:nvPr/>
          </p:nvSpPr>
          <p:spPr bwMode="auto">
            <a:xfrm>
              <a:off x="4920" y="259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47" name="Rectangle 447"/>
            <p:cNvSpPr>
              <a:spLocks noChangeArrowheads="1"/>
            </p:cNvSpPr>
            <p:nvPr/>
          </p:nvSpPr>
          <p:spPr bwMode="auto">
            <a:xfrm>
              <a:off x="4926" y="2597"/>
              <a:ext cx="169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48" name="Rectangle 448"/>
            <p:cNvSpPr>
              <a:spLocks noChangeArrowheads="1"/>
            </p:cNvSpPr>
            <p:nvPr/>
          </p:nvSpPr>
          <p:spPr bwMode="auto">
            <a:xfrm>
              <a:off x="6622" y="259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49" name="Rectangle 449"/>
            <p:cNvSpPr>
              <a:spLocks noChangeArrowheads="1"/>
            </p:cNvSpPr>
            <p:nvPr/>
          </p:nvSpPr>
          <p:spPr bwMode="auto">
            <a:xfrm>
              <a:off x="4041" y="2603"/>
              <a:ext cx="6" cy="10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50" name="Rectangle 450"/>
            <p:cNvSpPr>
              <a:spLocks noChangeArrowheads="1"/>
            </p:cNvSpPr>
            <p:nvPr/>
          </p:nvSpPr>
          <p:spPr bwMode="auto">
            <a:xfrm>
              <a:off x="4041" y="2710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51" name="Rectangle 451"/>
            <p:cNvSpPr>
              <a:spLocks noChangeArrowheads="1"/>
            </p:cNvSpPr>
            <p:nvPr/>
          </p:nvSpPr>
          <p:spPr bwMode="auto">
            <a:xfrm>
              <a:off x="4041" y="2710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52" name="Rectangle 452"/>
            <p:cNvSpPr>
              <a:spLocks noChangeArrowheads="1"/>
            </p:cNvSpPr>
            <p:nvPr/>
          </p:nvSpPr>
          <p:spPr bwMode="auto">
            <a:xfrm>
              <a:off x="4047" y="2710"/>
              <a:ext cx="277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53" name="Rectangle 453"/>
            <p:cNvSpPr>
              <a:spLocks noChangeArrowheads="1"/>
            </p:cNvSpPr>
            <p:nvPr/>
          </p:nvSpPr>
          <p:spPr bwMode="auto">
            <a:xfrm>
              <a:off x="4324" y="2603"/>
              <a:ext cx="5" cy="10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54" name="Rectangle 454"/>
            <p:cNvSpPr>
              <a:spLocks noChangeArrowheads="1"/>
            </p:cNvSpPr>
            <p:nvPr/>
          </p:nvSpPr>
          <p:spPr bwMode="auto">
            <a:xfrm>
              <a:off x="4324" y="2710"/>
              <a:ext cx="5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55" name="Rectangle 455"/>
            <p:cNvSpPr>
              <a:spLocks noChangeArrowheads="1"/>
            </p:cNvSpPr>
            <p:nvPr/>
          </p:nvSpPr>
          <p:spPr bwMode="auto">
            <a:xfrm>
              <a:off x="4329" y="2710"/>
              <a:ext cx="591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56" name="Rectangle 456"/>
            <p:cNvSpPr>
              <a:spLocks noChangeArrowheads="1"/>
            </p:cNvSpPr>
            <p:nvPr/>
          </p:nvSpPr>
          <p:spPr bwMode="auto">
            <a:xfrm>
              <a:off x="4920" y="2603"/>
              <a:ext cx="6" cy="10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57" name="Rectangle 457"/>
            <p:cNvSpPr>
              <a:spLocks noChangeArrowheads="1"/>
            </p:cNvSpPr>
            <p:nvPr/>
          </p:nvSpPr>
          <p:spPr bwMode="auto">
            <a:xfrm>
              <a:off x="4920" y="2710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58" name="Rectangle 458"/>
            <p:cNvSpPr>
              <a:spLocks noChangeArrowheads="1"/>
            </p:cNvSpPr>
            <p:nvPr/>
          </p:nvSpPr>
          <p:spPr bwMode="auto">
            <a:xfrm>
              <a:off x="4926" y="2710"/>
              <a:ext cx="169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59" name="Rectangle 459"/>
            <p:cNvSpPr>
              <a:spLocks noChangeArrowheads="1"/>
            </p:cNvSpPr>
            <p:nvPr/>
          </p:nvSpPr>
          <p:spPr bwMode="auto">
            <a:xfrm>
              <a:off x="6622" y="2603"/>
              <a:ext cx="6" cy="10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60" name="Rectangle 460"/>
            <p:cNvSpPr>
              <a:spLocks noChangeArrowheads="1"/>
            </p:cNvSpPr>
            <p:nvPr/>
          </p:nvSpPr>
          <p:spPr bwMode="auto">
            <a:xfrm>
              <a:off x="6622" y="2710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61" name="Rectangle 461"/>
            <p:cNvSpPr>
              <a:spLocks noChangeArrowheads="1"/>
            </p:cNvSpPr>
            <p:nvPr/>
          </p:nvSpPr>
          <p:spPr bwMode="auto">
            <a:xfrm>
              <a:off x="6622" y="2710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62" name="Rectangle 462"/>
            <p:cNvSpPr>
              <a:spLocks noChangeArrowheads="1"/>
            </p:cNvSpPr>
            <p:nvPr/>
          </p:nvSpPr>
          <p:spPr bwMode="auto">
            <a:xfrm>
              <a:off x="4100" y="2715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cxnSp>
        <p:nvCxnSpPr>
          <p:cNvPr id="764" name="Straight Arrow Connector 763"/>
          <p:cNvCxnSpPr>
            <a:stCxn id="289" idx="3"/>
          </p:cNvCxnSpPr>
          <p:nvPr/>
        </p:nvCxnSpPr>
        <p:spPr>
          <a:xfrm flipV="1">
            <a:off x="6363478" y="3936207"/>
            <a:ext cx="765110" cy="166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6" name="Straight Arrow Connector 765"/>
          <p:cNvCxnSpPr>
            <a:stCxn id="88" idx="1"/>
            <a:endCxn id="610" idx="1"/>
          </p:cNvCxnSpPr>
          <p:nvPr/>
        </p:nvCxnSpPr>
        <p:spPr>
          <a:xfrm flipV="1">
            <a:off x="6356173" y="3973547"/>
            <a:ext cx="851835" cy="7024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8" name="Straight Arrow Connector 767"/>
          <p:cNvCxnSpPr>
            <a:stCxn id="25" idx="3"/>
            <a:endCxn id="649" idx="1"/>
          </p:cNvCxnSpPr>
          <p:nvPr/>
        </p:nvCxnSpPr>
        <p:spPr>
          <a:xfrm>
            <a:off x="6363478" y="4133851"/>
            <a:ext cx="844530" cy="3794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9" name="TextBox 768"/>
          <p:cNvSpPr txBox="1"/>
          <p:nvPr/>
        </p:nvSpPr>
        <p:spPr>
          <a:xfrm>
            <a:off x="1801660" y="1518593"/>
            <a:ext cx="260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B317A_EA04_VAC_TCO01</a:t>
            </a:r>
          </a:p>
        </p:txBody>
      </p:sp>
      <p:sp>
        <p:nvSpPr>
          <p:cNvPr id="770" name="TextBox 769"/>
          <p:cNvSpPr txBox="1"/>
          <p:nvPr/>
        </p:nvSpPr>
        <p:spPr>
          <a:xfrm>
            <a:off x="7180017" y="3201472"/>
            <a:ext cx="282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B317A_EA04_VAC_VGMB01</a:t>
            </a:r>
          </a:p>
        </p:txBody>
      </p:sp>
    </p:spTree>
    <p:extLst>
      <p:ext uri="{BB962C8B-B14F-4D97-AF65-F5344CB8AC3E}">
        <p14:creationId xmlns:p14="http://schemas.microsoft.com/office/powerpoint/2010/main" val="1603477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668" y="220284"/>
            <a:ext cx="10998709" cy="64827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31999" y="3092324"/>
            <a:ext cx="2416046" cy="369332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altLang="sv-SE" sz="900" dirty="0">
                <a:solidFill>
                  <a:srgbClr val="FF0000"/>
                </a:solidFill>
                <a:latin typeface="Calibri" panose="020F0502020204030204" pitchFamily="34" charset="0"/>
              </a:rPr>
              <a:t>Not B317A_EA04_VAC_TCO01.O_ALARM_HH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altLang="sv-SE" sz="900" dirty="0">
                <a:solidFill>
                  <a:srgbClr val="000000"/>
                </a:solidFill>
                <a:latin typeface="Calibri" panose="020F0502020204030204" pitchFamily="34" charset="0"/>
              </a:rPr>
              <a:t>And not B317A_EA04_TCO01.O_ALARM_FAULT</a:t>
            </a:r>
            <a:endParaRPr lang="sv-SE" altLang="sv-SE" sz="900" dirty="0">
              <a:latin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 rot="19612568">
            <a:off x="7033331" y="3592286"/>
            <a:ext cx="158620" cy="363893"/>
            <a:chOff x="587829" y="662474"/>
            <a:chExt cx="158620" cy="363893"/>
          </a:xfrm>
        </p:grpSpPr>
        <p:sp>
          <p:nvSpPr>
            <p:cNvPr id="6" name="Isosceles Triangle 5"/>
            <p:cNvSpPr/>
            <p:nvPr/>
          </p:nvSpPr>
          <p:spPr>
            <a:xfrm>
              <a:off x="587829" y="662474"/>
              <a:ext cx="158620" cy="261258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43815" y="923732"/>
              <a:ext cx="45719" cy="1026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445903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98" b="42834"/>
          <a:stretch/>
        </p:blipFill>
        <p:spPr>
          <a:xfrm>
            <a:off x="1420749" y="295275"/>
            <a:ext cx="9993264" cy="61912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80754" y="3884023"/>
            <a:ext cx="363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What</a:t>
            </a:r>
            <a:r>
              <a:rPr lang="sv-SE" dirty="0"/>
              <a:t> is </a:t>
            </a:r>
            <a:r>
              <a:rPr lang="sv-SE" dirty="0" err="1"/>
              <a:t>our</a:t>
            </a:r>
            <a:r>
              <a:rPr lang="sv-SE" dirty="0"/>
              <a:t> definition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Beamline</a:t>
            </a:r>
            <a:r>
              <a:rPr lang="sv-SE" dirty="0"/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61249" y="295275"/>
            <a:ext cx="2263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dirty="0"/>
              <a:t>PLC system</a:t>
            </a:r>
          </a:p>
        </p:txBody>
      </p:sp>
    </p:spTree>
    <p:extLst>
      <p:ext uri="{BB962C8B-B14F-4D97-AF65-F5344CB8AC3E}">
        <p14:creationId xmlns:p14="http://schemas.microsoft.com/office/powerpoint/2010/main" val="3117779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>
            <a:stCxn id="5" idx="3"/>
          </p:cNvCxnSpPr>
          <p:nvPr/>
        </p:nvCxnSpPr>
        <p:spPr>
          <a:xfrm>
            <a:off x="2447109" y="3850975"/>
            <a:ext cx="4553766" cy="665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4697" y="3666309"/>
            <a:ext cx="133241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dirty="0" err="1"/>
              <a:t>EndStation</a:t>
            </a:r>
            <a:endParaRPr lang="sv-SE" dirty="0"/>
          </a:p>
        </p:txBody>
      </p:sp>
      <p:sp>
        <p:nvSpPr>
          <p:cNvPr id="6" name="TextBox 5"/>
          <p:cNvSpPr txBox="1"/>
          <p:nvPr/>
        </p:nvSpPr>
        <p:spPr>
          <a:xfrm>
            <a:off x="3299187" y="3666309"/>
            <a:ext cx="133241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dirty="0" err="1"/>
              <a:t>Optics</a:t>
            </a:r>
            <a:endParaRPr lang="sv-SE" dirty="0"/>
          </a:p>
        </p:txBody>
      </p:sp>
      <p:sp>
        <p:nvSpPr>
          <p:cNvPr id="7" name="TextBox 6"/>
          <p:cNvSpPr txBox="1"/>
          <p:nvPr/>
        </p:nvSpPr>
        <p:spPr>
          <a:xfrm>
            <a:off x="5420813" y="3666309"/>
            <a:ext cx="133241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dirty="0" err="1"/>
              <a:t>FrontEnd</a:t>
            </a:r>
            <a:endParaRPr lang="sv-SE" dirty="0"/>
          </a:p>
        </p:txBody>
      </p:sp>
      <p:sp>
        <p:nvSpPr>
          <p:cNvPr id="9" name="Donut 8"/>
          <p:cNvSpPr/>
          <p:nvPr/>
        </p:nvSpPr>
        <p:spPr>
          <a:xfrm>
            <a:off x="6705600" y="139337"/>
            <a:ext cx="5190309" cy="5216434"/>
          </a:xfrm>
          <a:prstGeom prst="donut">
            <a:avLst>
              <a:gd name="adj" fmla="val 1318"/>
            </a:avLst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pic>
        <p:nvPicPr>
          <p:cNvPr id="12" name="Picture 11" descr="WA1585 MaxIV Bloch 2018-10-03.pdf - Adobe Acrobat Reader 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7" t="25440" r="31650" b="15038"/>
          <a:stretch/>
        </p:blipFill>
        <p:spPr>
          <a:xfrm>
            <a:off x="3470634" y="447676"/>
            <a:ext cx="1122867" cy="257174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23925" y="3267075"/>
            <a:ext cx="5848350" cy="125730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5" name="Straight Connector 14"/>
          <p:cNvCxnSpPr>
            <a:stCxn id="12" idx="2"/>
          </p:cNvCxnSpPr>
          <p:nvPr/>
        </p:nvCxnSpPr>
        <p:spPr>
          <a:xfrm>
            <a:off x="4032068" y="3019425"/>
            <a:ext cx="0" cy="24765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6162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SC_02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2499" r="8749" b="16389"/>
          <a:stretch>
            <a:fillRect/>
          </a:stretch>
        </p:blipFill>
        <p:spPr bwMode="auto">
          <a:xfrm>
            <a:off x="2011682" y="2545261"/>
            <a:ext cx="2195512" cy="127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DSC_0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t="3889" r="1094" b="28610"/>
          <a:stretch>
            <a:fillRect/>
          </a:stretch>
        </p:blipFill>
        <p:spPr bwMode="auto">
          <a:xfrm>
            <a:off x="2016446" y="3882692"/>
            <a:ext cx="3043236" cy="123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A390295\Desktop\pla pic\DSC_019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6" t="6087" r="19218" b="12004"/>
          <a:stretch/>
        </p:blipFill>
        <p:spPr bwMode="auto">
          <a:xfrm>
            <a:off x="2848437" y="5254308"/>
            <a:ext cx="940526" cy="8844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48437" y="2016998"/>
            <a:ext cx="522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PLC</a:t>
            </a:r>
          </a:p>
        </p:txBody>
      </p:sp>
      <p:pic>
        <p:nvPicPr>
          <p:cNvPr id="1029" name="Picture 5" descr="DSC_019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t="19167" r="3281" b="23611"/>
          <a:stretch>
            <a:fillRect/>
          </a:stretch>
        </p:blipFill>
        <p:spPr bwMode="auto">
          <a:xfrm>
            <a:off x="7733578" y="2615926"/>
            <a:ext cx="2611772" cy="93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:\Users\A390295\Desktop\pla pic\DSC_0193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20199" r="10173"/>
          <a:stretch/>
        </p:blipFill>
        <p:spPr bwMode="auto">
          <a:xfrm>
            <a:off x="7866800" y="3882692"/>
            <a:ext cx="2345327" cy="11315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Straight Connector 5"/>
          <p:cNvCxnSpPr>
            <a:stCxn id="1028" idx="3"/>
          </p:cNvCxnSpPr>
          <p:nvPr/>
        </p:nvCxnSpPr>
        <p:spPr>
          <a:xfrm flipV="1">
            <a:off x="5059681" y="4501007"/>
            <a:ext cx="277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688457" y="3015107"/>
            <a:ext cx="10451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688457" y="3015107"/>
            <a:ext cx="0" cy="2899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059680" y="4143205"/>
            <a:ext cx="100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Ethernet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21098" y="2016998"/>
            <a:ext cx="1636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dirty="0"/>
              <a:t>Point IO</a:t>
            </a:r>
          </a:p>
          <a:p>
            <a:pPr algn="ctr"/>
            <a:r>
              <a:rPr lang="sv-SE" dirty="0"/>
              <a:t>(</a:t>
            </a:r>
            <a:r>
              <a:rPr lang="sv-SE" dirty="0" err="1"/>
              <a:t>Distributed</a:t>
            </a:r>
            <a:r>
              <a:rPr lang="sv-SE" dirty="0"/>
              <a:t> IO)</a:t>
            </a:r>
          </a:p>
        </p:txBody>
      </p:sp>
      <p:sp>
        <p:nvSpPr>
          <p:cNvPr id="2" name="Rectangle 1"/>
          <p:cNvSpPr/>
          <p:nvPr/>
        </p:nvSpPr>
        <p:spPr>
          <a:xfrm>
            <a:off x="6000206" y="4292509"/>
            <a:ext cx="1288868" cy="374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SWITCH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67168" y="271535"/>
            <a:ext cx="29256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800" dirty="0"/>
              <a:t>ROCKWELL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02106" y="5696517"/>
            <a:ext cx="2841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Sensors ex. : </a:t>
            </a:r>
            <a:r>
              <a:rPr lang="sv-SE" dirty="0" err="1"/>
              <a:t>VacuumGauges</a:t>
            </a:r>
            <a:endParaRPr lang="sv-SE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6688457" y="5915025"/>
            <a:ext cx="90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28892" y="1363045"/>
            <a:ext cx="187698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sv-SE" dirty="0"/>
              <a:t>TANGO/SYNOPTIC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6250307" y="1731360"/>
            <a:ext cx="0" cy="2899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742703" y="1464174"/>
            <a:ext cx="1776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Sensors ex. : TCO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0023566" y="1833506"/>
            <a:ext cx="1375954" cy="14287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207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SC_02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2499" r="8749" b="16389"/>
          <a:stretch>
            <a:fillRect/>
          </a:stretch>
        </p:blipFill>
        <p:spPr bwMode="auto">
          <a:xfrm>
            <a:off x="2011682" y="2545261"/>
            <a:ext cx="2195512" cy="127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DSC_0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t="3889" r="1094" b="28610"/>
          <a:stretch>
            <a:fillRect/>
          </a:stretch>
        </p:blipFill>
        <p:spPr bwMode="auto">
          <a:xfrm>
            <a:off x="2016446" y="3882692"/>
            <a:ext cx="3043236" cy="123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A390295\Desktop\pla pic\DSC_019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6" t="6087" r="19218" b="12004"/>
          <a:stretch/>
        </p:blipFill>
        <p:spPr bwMode="auto">
          <a:xfrm>
            <a:off x="2848437" y="5254308"/>
            <a:ext cx="940526" cy="8844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48437" y="2016998"/>
            <a:ext cx="522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PLC</a:t>
            </a:r>
          </a:p>
        </p:txBody>
      </p:sp>
      <p:pic>
        <p:nvPicPr>
          <p:cNvPr id="1029" name="Picture 5" descr="DSC_019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t="19167" r="3281" b="23611"/>
          <a:stretch>
            <a:fillRect/>
          </a:stretch>
        </p:blipFill>
        <p:spPr bwMode="auto">
          <a:xfrm>
            <a:off x="7733578" y="2615926"/>
            <a:ext cx="2611772" cy="93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:\Users\A390295\Desktop\pla pic\DSC_0193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20199" r="10173"/>
          <a:stretch/>
        </p:blipFill>
        <p:spPr bwMode="auto">
          <a:xfrm>
            <a:off x="7866800" y="3882692"/>
            <a:ext cx="2345327" cy="11315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Straight Connector 5"/>
          <p:cNvCxnSpPr>
            <a:stCxn id="1028" idx="3"/>
          </p:cNvCxnSpPr>
          <p:nvPr/>
        </p:nvCxnSpPr>
        <p:spPr>
          <a:xfrm flipV="1">
            <a:off x="5059681" y="4501007"/>
            <a:ext cx="277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688457" y="3015107"/>
            <a:ext cx="10451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688457" y="4292509"/>
            <a:ext cx="0" cy="162251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059680" y="4143205"/>
            <a:ext cx="100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Ethernet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21098" y="2016998"/>
            <a:ext cx="1636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dirty="0"/>
              <a:t>Point IO</a:t>
            </a:r>
          </a:p>
          <a:p>
            <a:pPr algn="ctr"/>
            <a:r>
              <a:rPr lang="sv-SE" dirty="0"/>
              <a:t>(</a:t>
            </a:r>
            <a:r>
              <a:rPr lang="sv-SE" dirty="0" err="1"/>
              <a:t>Distributed</a:t>
            </a:r>
            <a:r>
              <a:rPr lang="sv-SE" dirty="0"/>
              <a:t> IO)</a:t>
            </a:r>
          </a:p>
        </p:txBody>
      </p:sp>
      <p:sp>
        <p:nvSpPr>
          <p:cNvPr id="2" name="Rectangle 1"/>
          <p:cNvSpPr/>
          <p:nvPr/>
        </p:nvSpPr>
        <p:spPr>
          <a:xfrm>
            <a:off x="6000206" y="4292509"/>
            <a:ext cx="1288868" cy="374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SWITCH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67168" y="271535"/>
            <a:ext cx="29256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800" dirty="0"/>
              <a:t>ROCKWELL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02106" y="5696517"/>
            <a:ext cx="2841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Sensors ex. : </a:t>
            </a:r>
            <a:r>
              <a:rPr lang="sv-SE" dirty="0" err="1"/>
              <a:t>VacuumGauges</a:t>
            </a:r>
            <a:endParaRPr lang="sv-SE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6688457" y="5915025"/>
            <a:ext cx="90432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28892" y="1363045"/>
            <a:ext cx="187698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sv-SE" dirty="0"/>
              <a:t>TANGO/SYNOPTIC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6250307" y="1731360"/>
            <a:ext cx="0" cy="289991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742703" y="1464174"/>
            <a:ext cx="1776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Sensors ex. : TCO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0023566" y="1833506"/>
            <a:ext cx="1375954" cy="14287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Elbow Connector 8"/>
          <p:cNvCxnSpPr>
            <a:stCxn id="3" idx="3"/>
            <a:endCxn id="10" idx="3"/>
          </p:cNvCxnSpPr>
          <p:nvPr/>
        </p:nvCxnSpPr>
        <p:spPr>
          <a:xfrm flipH="1" flipV="1">
            <a:off x="10212127" y="4448455"/>
            <a:ext cx="131078" cy="1432728"/>
          </a:xfrm>
          <a:prstGeom prst="bentConnector3">
            <a:avLst>
              <a:gd name="adj1" fmla="val -1744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688457" y="3006119"/>
            <a:ext cx="0" cy="1356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0511200" y="4884976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Alarm</a:t>
            </a:r>
          </a:p>
        </p:txBody>
      </p:sp>
    </p:spTree>
    <p:extLst>
      <p:ext uri="{BB962C8B-B14F-4D97-AF65-F5344CB8AC3E}">
        <p14:creationId xmlns:p14="http://schemas.microsoft.com/office/powerpoint/2010/main" val="2801192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021" y="991162"/>
            <a:ext cx="3371380" cy="4608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62057" y="1576251"/>
            <a:ext cx="5275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RUN – </a:t>
            </a:r>
            <a:r>
              <a:rPr lang="sv-SE" dirty="0" err="1"/>
              <a:t>Code</a:t>
            </a:r>
            <a:r>
              <a:rPr lang="sv-SE" dirty="0"/>
              <a:t> is </a:t>
            </a:r>
            <a:r>
              <a:rPr lang="sv-SE" dirty="0" err="1"/>
              <a:t>executed</a:t>
            </a:r>
            <a:r>
              <a:rPr lang="sv-SE" dirty="0"/>
              <a:t> and </a:t>
            </a:r>
            <a:r>
              <a:rPr lang="sv-SE" dirty="0" err="1"/>
              <a:t>cannot</a:t>
            </a:r>
            <a:r>
              <a:rPr lang="sv-SE" dirty="0"/>
              <a:t> be reprogrammed</a:t>
            </a:r>
          </a:p>
        </p:txBody>
      </p:sp>
      <p:sp>
        <p:nvSpPr>
          <p:cNvPr id="6" name="Oval 5"/>
          <p:cNvSpPr/>
          <p:nvPr/>
        </p:nvSpPr>
        <p:spPr>
          <a:xfrm>
            <a:off x="5695406" y="1403866"/>
            <a:ext cx="731520" cy="71410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8" name="Straight Connector 7"/>
          <p:cNvCxnSpPr>
            <a:stCxn id="6" idx="1"/>
            <a:endCxn id="6" idx="5"/>
          </p:cNvCxnSpPr>
          <p:nvPr/>
        </p:nvCxnSpPr>
        <p:spPr>
          <a:xfrm>
            <a:off x="5802535" y="1508444"/>
            <a:ext cx="517262" cy="504946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5695406" y="2688380"/>
            <a:ext cx="731520" cy="71410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3" name="Straight Connector 12"/>
          <p:cNvCxnSpPr>
            <a:stCxn id="9" idx="0"/>
            <a:endCxn id="9" idx="4"/>
          </p:cNvCxnSpPr>
          <p:nvPr/>
        </p:nvCxnSpPr>
        <p:spPr>
          <a:xfrm>
            <a:off x="6061166" y="2688380"/>
            <a:ext cx="0" cy="714102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5695406" y="3972894"/>
            <a:ext cx="731520" cy="71410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5" name="Straight Connector 24"/>
          <p:cNvCxnSpPr>
            <a:stCxn id="22" idx="3"/>
            <a:endCxn id="22" idx="7"/>
          </p:cNvCxnSpPr>
          <p:nvPr/>
        </p:nvCxnSpPr>
        <p:spPr>
          <a:xfrm flipV="1">
            <a:off x="5802535" y="4077472"/>
            <a:ext cx="517262" cy="504946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662057" y="2860765"/>
            <a:ext cx="4968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REM – </a:t>
            </a:r>
            <a:r>
              <a:rPr lang="sv-SE" dirty="0" err="1"/>
              <a:t>Code</a:t>
            </a:r>
            <a:r>
              <a:rPr lang="sv-SE" dirty="0"/>
              <a:t> is </a:t>
            </a:r>
            <a:r>
              <a:rPr lang="sv-SE" dirty="0" err="1"/>
              <a:t>executed</a:t>
            </a:r>
            <a:r>
              <a:rPr lang="sv-SE" dirty="0"/>
              <a:t> and </a:t>
            </a:r>
            <a:r>
              <a:rPr lang="sv-SE" dirty="0" err="1"/>
              <a:t>can</a:t>
            </a:r>
            <a:r>
              <a:rPr lang="sv-SE" dirty="0"/>
              <a:t> be reprogrammed</a:t>
            </a:r>
          </a:p>
          <a:p>
            <a:r>
              <a:rPr lang="sv-SE" dirty="0"/>
              <a:t>	”</a:t>
            </a:r>
            <a:r>
              <a:rPr lang="sv-SE" dirty="0" err="1"/>
              <a:t>Maintenace</a:t>
            </a:r>
            <a:r>
              <a:rPr lang="sv-SE" dirty="0"/>
              <a:t> Mode”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662057" y="4164481"/>
            <a:ext cx="544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PROG – </a:t>
            </a:r>
            <a:r>
              <a:rPr lang="sv-SE" dirty="0" err="1"/>
              <a:t>Code</a:t>
            </a:r>
            <a:r>
              <a:rPr lang="sv-SE" dirty="0"/>
              <a:t> is </a:t>
            </a:r>
            <a:r>
              <a:rPr lang="sv-SE" b="1" dirty="0"/>
              <a:t>not</a:t>
            </a:r>
            <a:r>
              <a:rPr lang="sv-SE" dirty="0"/>
              <a:t> </a:t>
            </a:r>
            <a:r>
              <a:rPr lang="sv-SE" dirty="0" err="1"/>
              <a:t>executed</a:t>
            </a:r>
            <a:r>
              <a:rPr lang="sv-SE" dirty="0"/>
              <a:t> and </a:t>
            </a:r>
            <a:r>
              <a:rPr lang="sv-SE" dirty="0" err="1"/>
              <a:t>can</a:t>
            </a:r>
            <a:r>
              <a:rPr lang="sv-SE" dirty="0"/>
              <a:t> be reprogrammed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561806" y="3152503"/>
            <a:ext cx="8649014" cy="2911531"/>
            <a:chOff x="3561806" y="3152503"/>
            <a:chExt cx="8649014" cy="2911531"/>
          </a:xfrm>
        </p:grpSpPr>
        <p:pic>
          <p:nvPicPr>
            <p:cNvPr id="29" name="Picture 28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0806" y="5136239"/>
              <a:ext cx="656120" cy="927795"/>
            </a:xfrm>
            <a:prstGeom prst="rect">
              <a:avLst/>
            </a:prstGeom>
          </p:spPr>
        </p:pic>
        <p:cxnSp>
          <p:nvCxnSpPr>
            <p:cNvPr id="31" name="Straight Arrow Connector 30"/>
            <p:cNvCxnSpPr>
              <a:stCxn id="29" idx="1"/>
            </p:cNvCxnSpPr>
            <p:nvPr/>
          </p:nvCxnSpPr>
          <p:spPr>
            <a:xfrm flipH="1" flipV="1">
              <a:off x="3561806" y="3152503"/>
              <a:ext cx="2209000" cy="24476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6662057" y="5415470"/>
              <a:ext cx="5548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/>
                <a:t>SD </a:t>
              </a:r>
              <a:r>
                <a:rPr lang="sv-SE" dirty="0" err="1"/>
                <a:t>card</a:t>
              </a:r>
              <a:r>
                <a:rPr lang="sv-SE" dirty="0"/>
                <a:t> </a:t>
              </a:r>
              <a:r>
                <a:rPr lang="sv-SE" dirty="0" err="1"/>
                <a:t>holder</a:t>
              </a:r>
              <a:r>
                <a:rPr lang="sv-SE" dirty="0"/>
                <a:t>. </a:t>
              </a:r>
              <a:r>
                <a:rPr lang="sv-SE" dirty="0" err="1"/>
                <a:t>Here</a:t>
              </a:r>
              <a:r>
                <a:rPr lang="sv-SE" dirty="0"/>
                <a:t> </a:t>
              </a:r>
              <a:r>
                <a:rPr lang="sv-SE" dirty="0" err="1"/>
                <a:t>we</a:t>
              </a:r>
              <a:r>
                <a:rPr lang="sv-SE" dirty="0"/>
                <a:t> store all </a:t>
              </a:r>
              <a:r>
                <a:rPr lang="sv-SE" dirty="0" err="1"/>
                <a:t>settings</a:t>
              </a:r>
              <a:r>
                <a:rPr lang="sv-SE" dirty="0"/>
                <a:t> </a:t>
              </a:r>
              <a:r>
                <a:rPr lang="sv-SE" dirty="0" err="1"/>
                <a:t>made</a:t>
              </a:r>
              <a:r>
                <a:rPr lang="sv-SE" dirty="0"/>
                <a:t> in TANGO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297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98" b="42834"/>
          <a:stretch/>
        </p:blipFill>
        <p:spPr>
          <a:xfrm>
            <a:off x="1420749" y="295275"/>
            <a:ext cx="9993264" cy="6191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1525" y="2562225"/>
            <a:ext cx="413901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/>
              <a:t>LINAC</a:t>
            </a:r>
            <a:r>
              <a:rPr lang="sv-SE" dirty="0"/>
              <a:t> (ID, MAG, VAC, WAT, PSS)</a:t>
            </a:r>
          </a:p>
          <a:p>
            <a:r>
              <a:rPr lang="sv-SE" sz="2000" b="1" dirty="0"/>
              <a:t>R1</a:t>
            </a:r>
            <a:r>
              <a:rPr lang="sv-SE" sz="2000" dirty="0"/>
              <a:t>(ID, MAG, VAC, WAT, PSS)</a:t>
            </a:r>
          </a:p>
          <a:p>
            <a:r>
              <a:rPr lang="sv-SE" sz="2000" b="1" dirty="0"/>
              <a:t>R3</a:t>
            </a:r>
            <a:r>
              <a:rPr lang="sv-SE" dirty="0"/>
              <a:t> (ID, MAG, VAC1&amp;2, WAT, PSS)</a:t>
            </a:r>
          </a:p>
          <a:p>
            <a:r>
              <a:rPr lang="sv-SE" sz="2000" b="1" dirty="0" err="1"/>
              <a:t>Beamlines</a:t>
            </a:r>
            <a:r>
              <a:rPr lang="sv-SE" dirty="0"/>
              <a:t> (R1 2-12, R3 1-20, </a:t>
            </a:r>
            <a:r>
              <a:rPr lang="sv-SE" dirty="0" err="1"/>
              <a:t>FemtoMax</a:t>
            </a:r>
            <a:r>
              <a:rPr lang="sv-SE" dirty="0"/>
              <a:t>)</a:t>
            </a:r>
          </a:p>
          <a:p>
            <a:r>
              <a:rPr lang="sv-SE" sz="2000" b="1" dirty="0"/>
              <a:t>G</a:t>
            </a:r>
            <a:r>
              <a:rPr lang="sv-SE" dirty="0"/>
              <a:t> (CRY, PSS, </a:t>
            </a:r>
            <a:r>
              <a:rPr lang="sv-SE" dirty="0" err="1"/>
              <a:t>Guntest</a:t>
            </a:r>
            <a:r>
              <a:rPr lang="sv-S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62838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35" y="1691131"/>
            <a:ext cx="3952875" cy="222313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669" y="1691131"/>
            <a:ext cx="3952875" cy="22231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00600" y="4232642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2000" b="1" dirty="0"/>
              <a:t>LINAC</a:t>
            </a:r>
            <a:r>
              <a:rPr lang="sv-SE" dirty="0"/>
              <a:t> (</a:t>
            </a:r>
            <a:r>
              <a:rPr lang="sv-SE" dirty="0">
                <a:solidFill>
                  <a:schemeClr val="accent6"/>
                </a:solidFill>
              </a:rPr>
              <a:t>ID, MAG, VAC, WAT, PSS</a:t>
            </a:r>
            <a:r>
              <a:rPr lang="sv-SE" dirty="0"/>
              <a:t>)</a:t>
            </a:r>
          </a:p>
          <a:p>
            <a:r>
              <a:rPr lang="sv-SE" sz="2000" b="1" dirty="0"/>
              <a:t>R1</a:t>
            </a:r>
            <a:r>
              <a:rPr lang="sv-SE" sz="2000" dirty="0"/>
              <a:t>(</a:t>
            </a:r>
            <a:r>
              <a:rPr lang="sv-SE" sz="2000" dirty="0">
                <a:solidFill>
                  <a:schemeClr val="accent6"/>
                </a:solidFill>
              </a:rPr>
              <a:t>ID, MAG</a:t>
            </a:r>
            <a:r>
              <a:rPr lang="sv-SE" sz="2000" dirty="0"/>
              <a:t>, </a:t>
            </a:r>
            <a:r>
              <a:rPr lang="sv-SE" sz="2000" dirty="0">
                <a:solidFill>
                  <a:schemeClr val="accent6"/>
                </a:solidFill>
              </a:rPr>
              <a:t>VAC</a:t>
            </a:r>
            <a:r>
              <a:rPr lang="sv-SE" sz="2000" dirty="0"/>
              <a:t>, </a:t>
            </a:r>
            <a:r>
              <a:rPr lang="sv-SE" sz="2000" dirty="0">
                <a:solidFill>
                  <a:schemeClr val="accent6"/>
                </a:solidFill>
              </a:rPr>
              <a:t>WAT, PSS</a:t>
            </a:r>
            <a:r>
              <a:rPr lang="sv-SE" sz="2000" dirty="0"/>
              <a:t>)</a:t>
            </a:r>
          </a:p>
          <a:p>
            <a:r>
              <a:rPr lang="sv-SE" sz="2000" b="1" dirty="0"/>
              <a:t>R3</a:t>
            </a:r>
            <a:r>
              <a:rPr lang="sv-SE" dirty="0"/>
              <a:t> (</a:t>
            </a:r>
            <a:r>
              <a:rPr lang="sv-SE" dirty="0">
                <a:solidFill>
                  <a:schemeClr val="accent6"/>
                </a:solidFill>
              </a:rPr>
              <a:t>ID, MAG, VAC1&amp;2, WAT, PSS</a:t>
            </a:r>
            <a:r>
              <a:rPr lang="sv-SE" dirty="0"/>
              <a:t>)</a:t>
            </a:r>
          </a:p>
          <a:p>
            <a:r>
              <a:rPr lang="sv-SE" sz="2000" b="1" dirty="0" err="1"/>
              <a:t>Beamlines</a:t>
            </a:r>
            <a:r>
              <a:rPr lang="sv-SE" dirty="0"/>
              <a:t> (</a:t>
            </a:r>
            <a:r>
              <a:rPr lang="sv-SE" dirty="0">
                <a:solidFill>
                  <a:schemeClr val="accent1"/>
                </a:solidFill>
              </a:rPr>
              <a:t>R1 2-12, R3 1-20, </a:t>
            </a:r>
            <a:r>
              <a:rPr lang="sv-SE" dirty="0" err="1">
                <a:solidFill>
                  <a:schemeClr val="accent1"/>
                </a:solidFill>
              </a:rPr>
              <a:t>FemtoMax</a:t>
            </a:r>
            <a:r>
              <a:rPr lang="sv-SE" dirty="0"/>
              <a:t>)</a:t>
            </a:r>
          </a:p>
          <a:p>
            <a:r>
              <a:rPr lang="sv-SE" sz="2000" b="1" dirty="0"/>
              <a:t>G</a:t>
            </a:r>
            <a:r>
              <a:rPr lang="sv-SE" dirty="0"/>
              <a:t> (</a:t>
            </a:r>
            <a:r>
              <a:rPr lang="sv-SE" dirty="0">
                <a:solidFill>
                  <a:schemeClr val="accent1"/>
                </a:solidFill>
              </a:rPr>
              <a:t>CRY</a:t>
            </a:r>
            <a:r>
              <a:rPr lang="sv-SE" dirty="0"/>
              <a:t>, </a:t>
            </a:r>
            <a:r>
              <a:rPr lang="sv-SE" dirty="0">
                <a:solidFill>
                  <a:schemeClr val="accent6"/>
                </a:solidFill>
              </a:rPr>
              <a:t>PSS</a:t>
            </a:r>
            <a:r>
              <a:rPr lang="sv-SE" dirty="0"/>
              <a:t>, </a:t>
            </a:r>
            <a:r>
              <a:rPr lang="sv-SE" dirty="0" err="1">
                <a:solidFill>
                  <a:schemeClr val="accent1"/>
                </a:solidFill>
              </a:rPr>
              <a:t>Guntest</a:t>
            </a:r>
            <a:r>
              <a:rPr lang="sv-S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07711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SC_02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2499" r="8749" b="16389"/>
          <a:stretch>
            <a:fillRect/>
          </a:stretch>
        </p:blipFill>
        <p:spPr bwMode="auto">
          <a:xfrm>
            <a:off x="381000" y="740955"/>
            <a:ext cx="2195512" cy="127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6755" y="241267"/>
            <a:ext cx="1506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Beamline</a:t>
            </a:r>
            <a:r>
              <a:rPr lang="sv-SE" dirty="0"/>
              <a:t> PLC 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576512" y="1377013"/>
            <a:ext cx="277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110162" y="1377013"/>
            <a:ext cx="2772000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DSC_02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2499" r="8749" b="16389"/>
          <a:stretch>
            <a:fillRect/>
          </a:stretch>
        </p:blipFill>
        <p:spPr bwMode="auto">
          <a:xfrm>
            <a:off x="7882162" y="740955"/>
            <a:ext cx="2195512" cy="127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253244" y="295725"/>
            <a:ext cx="983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Ring PLC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529350"/>
              </p:ext>
            </p:extLst>
          </p:nvPr>
        </p:nvGraphicFramePr>
        <p:xfrm>
          <a:off x="460375" y="2614325"/>
          <a:ext cx="2797175" cy="3408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7175">
                  <a:extLst>
                    <a:ext uri="{9D8B030D-6E8A-4147-A177-3AD203B41FA5}">
                      <a16:colId xmlns:a16="http://schemas.microsoft.com/office/drawing/2014/main" val="4106955601"/>
                    </a:ext>
                  </a:extLst>
                </a:gridCol>
              </a:tblGrid>
              <a:tr h="426081">
                <a:tc>
                  <a:txBody>
                    <a:bodyPr/>
                    <a:lstStyle/>
                    <a:p>
                      <a:r>
                        <a:rPr lang="sv-SE" dirty="0" err="1"/>
                        <a:t>Produce</a:t>
                      </a:r>
                      <a:r>
                        <a:rPr lang="sv-SE" dirty="0"/>
                        <a:t> data</a:t>
                      </a:r>
                      <a:r>
                        <a:rPr lang="sv-SE" baseline="0" dirty="0"/>
                        <a:t> to </a:t>
                      </a:r>
                      <a:r>
                        <a:rPr lang="sv-SE" baseline="0" dirty="0" err="1"/>
                        <a:t>other</a:t>
                      </a:r>
                      <a:r>
                        <a:rPr lang="sv-SE" baseline="0" dirty="0"/>
                        <a:t> PLC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951752"/>
                  </a:ext>
                </a:extLst>
              </a:tr>
              <a:tr h="426081">
                <a:tc>
                  <a:txBody>
                    <a:bodyPr/>
                    <a:lstStyle/>
                    <a:p>
                      <a:r>
                        <a:rPr lang="sv-SE" dirty="0" err="1"/>
                        <a:t>Running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230238"/>
                  </a:ext>
                </a:extLst>
              </a:tr>
              <a:tr h="426081">
                <a:tc>
                  <a:txBody>
                    <a:bodyPr/>
                    <a:lstStyle/>
                    <a:p>
                      <a:r>
                        <a:rPr lang="sv-SE" dirty="0"/>
                        <a:t>Ready for </a:t>
                      </a:r>
                      <a:r>
                        <a:rPr lang="sv-SE" dirty="0" err="1"/>
                        <a:t>light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8343259"/>
                  </a:ext>
                </a:extLst>
              </a:tr>
              <a:tr h="426081">
                <a:tc>
                  <a:txBody>
                    <a:bodyPr/>
                    <a:lstStyle/>
                    <a:p>
                      <a:r>
                        <a:rPr lang="sv-SE" dirty="0" err="1"/>
                        <a:t>Temperatures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are</a:t>
                      </a:r>
                      <a:r>
                        <a:rPr lang="sv-SE" dirty="0"/>
                        <a:t> 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8242692"/>
                  </a:ext>
                </a:extLst>
              </a:tr>
              <a:tr h="426081">
                <a:tc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0883459"/>
                  </a:ext>
                </a:extLst>
              </a:tr>
              <a:tr h="426081">
                <a:tc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373039"/>
                  </a:ext>
                </a:extLst>
              </a:tr>
              <a:tr h="426081">
                <a:tc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47038"/>
                  </a:ext>
                </a:extLst>
              </a:tr>
              <a:tr h="426081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126472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28047" y="2013071"/>
            <a:ext cx="2084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Ex. </a:t>
            </a:r>
            <a:r>
              <a:rPr lang="sv-SE" sz="1400" dirty="0" err="1"/>
              <a:t>SoftiMax</a:t>
            </a:r>
            <a:r>
              <a:rPr lang="sv-SE" sz="1400" dirty="0"/>
              <a:t> 172.16.206.9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604700"/>
              </p:ext>
            </p:extLst>
          </p:nvPr>
        </p:nvGraphicFramePr>
        <p:xfrm>
          <a:off x="7631663" y="2649129"/>
          <a:ext cx="3210495" cy="3622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0495">
                  <a:extLst>
                    <a:ext uri="{9D8B030D-6E8A-4147-A177-3AD203B41FA5}">
                      <a16:colId xmlns:a16="http://schemas.microsoft.com/office/drawing/2014/main" val="4106955601"/>
                    </a:ext>
                  </a:extLst>
                </a:gridCol>
              </a:tblGrid>
              <a:tr h="426081">
                <a:tc>
                  <a:txBody>
                    <a:bodyPr/>
                    <a:lstStyle/>
                    <a:p>
                      <a:r>
                        <a:rPr lang="sv-SE" dirty="0" err="1"/>
                        <a:t>Consume</a:t>
                      </a:r>
                      <a:r>
                        <a:rPr lang="sv-SE" dirty="0"/>
                        <a:t> data</a:t>
                      </a:r>
                      <a:r>
                        <a:rPr lang="sv-SE" baseline="0" dirty="0"/>
                        <a:t> from </a:t>
                      </a:r>
                      <a:r>
                        <a:rPr lang="sv-SE" baseline="0" dirty="0" err="1"/>
                        <a:t>other</a:t>
                      </a:r>
                      <a:r>
                        <a:rPr lang="sv-SE" baseline="0" dirty="0"/>
                        <a:t> PLC</a:t>
                      </a:r>
                    </a:p>
                    <a:p>
                      <a:r>
                        <a:rPr lang="sv-SE" baseline="0" dirty="0" err="1"/>
                        <a:t>SoftiMax</a:t>
                      </a:r>
                      <a:r>
                        <a:rPr lang="sv-SE" baseline="0" dirty="0"/>
                        <a:t> 172.16.206.9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951752"/>
                  </a:ext>
                </a:extLst>
              </a:tr>
              <a:tr h="426081">
                <a:tc>
                  <a:txBody>
                    <a:bodyPr/>
                    <a:lstStyle/>
                    <a:p>
                      <a:r>
                        <a:rPr lang="sv-SE" dirty="0" err="1"/>
                        <a:t>Running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230238"/>
                  </a:ext>
                </a:extLst>
              </a:tr>
              <a:tr h="426081">
                <a:tc>
                  <a:txBody>
                    <a:bodyPr/>
                    <a:lstStyle/>
                    <a:p>
                      <a:r>
                        <a:rPr lang="sv-SE" dirty="0"/>
                        <a:t>Ready for </a:t>
                      </a:r>
                      <a:r>
                        <a:rPr lang="sv-SE" dirty="0" err="1"/>
                        <a:t>light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8343259"/>
                  </a:ext>
                </a:extLst>
              </a:tr>
              <a:tr h="426081">
                <a:tc>
                  <a:txBody>
                    <a:bodyPr/>
                    <a:lstStyle/>
                    <a:p>
                      <a:r>
                        <a:rPr lang="sv-SE" dirty="0" err="1"/>
                        <a:t>Temperatures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are</a:t>
                      </a:r>
                      <a:r>
                        <a:rPr lang="sv-SE" dirty="0"/>
                        <a:t> 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8242692"/>
                  </a:ext>
                </a:extLst>
              </a:tr>
              <a:tr h="426081">
                <a:tc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0883459"/>
                  </a:ext>
                </a:extLst>
              </a:tr>
              <a:tr h="426081">
                <a:tc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373039"/>
                  </a:ext>
                </a:extLst>
              </a:tr>
              <a:tr h="426081">
                <a:tc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47038"/>
                  </a:ext>
                </a:extLst>
              </a:tr>
              <a:tr h="426081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126472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8029209" y="1988935"/>
            <a:ext cx="17536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 R3 PLC02 10.0.124.5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12966" y="1184642"/>
            <a:ext cx="1288868" cy="374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SWITCH</a:t>
            </a:r>
          </a:p>
        </p:txBody>
      </p:sp>
    </p:spTree>
    <p:extLst>
      <p:ext uri="{BB962C8B-B14F-4D97-AF65-F5344CB8AC3E}">
        <p14:creationId xmlns:p14="http://schemas.microsoft.com/office/powerpoint/2010/main" val="265722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What we do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u="sng" dirty="0"/>
              <a:t>Main sub systems we work with: </a:t>
            </a:r>
            <a:br>
              <a:rPr lang="en-GB" sz="2000" dirty="0"/>
            </a:br>
            <a:r>
              <a:rPr lang="en-GB" sz="2000" dirty="0"/>
              <a:t>Vacuum, Magnets, Gas, </a:t>
            </a:r>
            <a:r>
              <a:rPr lang="en-GB" sz="2000" dirty="0" err="1"/>
              <a:t>Cryo</a:t>
            </a:r>
            <a:r>
              <a:rPr lang="en-GB" sz="2000" dirty="0"/>
              <a:t>, Water, Ventilation, Insertion devices, PSS. </a:t>
            </a:r>
          </a:p>
          <a:p>
            <a:pPr marL="0" indent="0">
              <a:buNone/>
            </a:pPr>
            <a:endParaRPr lang="en-GB" sz="2000" b="1" u="sng" dirty="0"/>
          </a:p>
          <a:p>
            <a:pPr marL="0" indent="0">
              <a:buNone/>
            </a:pPr>
            <a:r>
              <a:rPr lang="en-GB" sz="2000" b="1" u="sng" dirty="0"/>
              <a:t>Electrical construction: </a:t>
            </a:r>
            <a:br>
              <a:rPr lang="en-GB" sz="2000" dirty="0"/>
            </a:br>
            <a:r>
              <a:rPr lang="en-GB" sz="2000" dirty="0"/>
              <a:t>Produce electrical drawings &amp; cable lists for electricians. Verify installation. Support with electrical issues.</a:t>
            </a:r>
            <a:br>
              <a:rPr lang="en-GB" sz="2000" dirty="0"/>
            </a:br>
            <a:endParaRPr lang="en-GB" sz="2000" dirty="0"/>
          </a:p>
          <a:p>
            <a:pPr marL="0" indent="0">
              <a:buNone/>
            </a:pPr>
            <a:r>
              <a:rPr lang="en-GB" sz="2000" b="1" u="sng" dirty="0"/>
              <a:t>PLC Programming / </a:t>
            </a:r>
            <a:r>
              <a:rPr lang="en-GB" sz="2000" b="1" u="sng" dirty="0" err="1"/>
              <a:t>Commisioning</a:t>
            </a:r>
            <a:r>
              <a:rPr lang="en-GB" sz="2000" b="1" u="sng" dirty="0"/>
              <a:t>:</a:t>
            </a:r>
            <a:br>
              <a:rPr lang="en-GB" sz="2000" dirty="0"/>
            </a:br>
            <a:r>
              <a:rPr lang="en-GB" sz="2000" dirty="0"/>
              <a:t>Connect and control electrical components. Testing and verify that system is working as described. </a:t>
            </a:r>
          </a:p>
          <a:p>
            <a:pPr marL="0" indent="0">
              <a:buNone/>
            </a:pPr>
            <a:br>
              <a:rPr lang="en-GB" sz="2000" b="1" u="sng" dirty="0"/>
            </a:br>
            <a:r>
              <a:rPr lang="en-GB" sz="2000" b="1" u="sng" dirty="0"/>
              <a:t>Documentation:</a:t>
            </a:r>
            <a:br>
              <a:rPr lang="en-GB" sz="2000" b="1" u="sng" dirty="0"/>
            </a:br>
            <a:r>
              <a:rPr lang="en-GB" sz="2000" dirty="0"/>
              <a:t>Functional description, Test protocols, Naming convention, Cable database. Equipment &amp; cable labels. </a:t>
            </a:r>
            <a:endParaRPr lang="en-GB" sz="2000" b="1" u="sng" dirty="0"/>
          </a:p>
        </p:txBody>
      </p:sp>
    </p:spTree>
    <p:extLst>
      <p:ext uri="{BB962C8B-B14F-4D97-AF65-F5344CB8AC3E}">
        <p14:creationId xmlns:p14="http://schemas.microsoft.com/office/powerpoint/2010/main" val="2692076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SC_02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2499" r="8749" b="16389"/>
          <a:stretch>
            <a:fillRect/>
          </a:stretch>
        </p:blipFill>
        <p:spPr bwMode="auto">
          <a:xfrm>
            <a:off x="381000" y="740955"/>
            <a:ext cx="2195512" cy="127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6755" y="241267"/>
            <a:ext cx="1506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Beamline</a:t>
            </a:r>
            <a:r>
              <a:rPr lang="sv-SE" dirty="0"/>
              <a:t> PLC 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576512" y="1377013"/>
            <a:ext cx="277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110162" y="1377013"/>
            <a:ext cx="2772000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DSC_02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2499" r="8749" b="16389"/>
          <a:stretch>
            <a:fillRect/>
          </a:stretch>
        </p:blipFill>
        <p:spPr bwMode="auto">
          <a:xfrm>
            <a:off x="7882162" y="740955"/>
            <a:ext cx="2195512" cy="127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253244" y="295725"/>
            <a:ext cx="983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Ring PLC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718425" y="2826206"/>
          <a:ext cx="2797175" cy="3408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7175">
                  <a:extLst>
                    <a:ext uri="{9D8B030D-6E8A-4147-A177-3AD203B41FA5}">
                      <a16:colId xmlns:a16="http://schemas.microsoft.com/office/drawing/2014/main" val="4106955601"/>
                    </a:ext>
                  </a:extLst>
                </a:gridCol>
              </a:tblGrid>
              <a:tr h="426081">
                <a:tc>
                  <a:txBody>
                    <a:bodyPr/>
                    <a:lstStyle/>
                    <a:p>
                      <a:r>
                        <a:rPr lang="sv-SE" dirty="0" err="1"/>
                        <a:t>Produce</a:t>
                      </a:r>
                      <a:r>
                        <a:rPr lang="sv-SE" dirty="0"/>
                        <a:t> data</a:t>
                      </a:r>
                      <a:r>
                        <a:rPr lang="sv-SE" baseline="0" dirty="0"/>
                        <a:t> to </a:t>
                      </a:r>
                      <a:r>
                        <a:rPr lang="sv-SE" baseline="0" dirty="0" err="1"/>
                        <a:t>other</a:t>
                      </a:r>
                      <a:r>
                        <a:rPr lang="sv-SE" baseline="0" dirty="0"/>
                        <a:t> PLC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951752"/>
                  </a:ext>
                </a:extLst>
              </a:tr>
              <a:tr h="426081">
                <a:tc>
                  <a:txBody>
                    <a:bodyPr/>
                    <a:lstStyle/>
                    <a:p>
                      <a:r>
                        <a:rPr lang="sv-SE" dirty="0" err="1"/>
                        <a:t>Running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230238"/>
                  </a:ext>
                </a:extLst>
              </a:tr>
              <a:tr h="426081">
                <a:tc>
                  <a:txBody>
                    <a:bodyPr/>
                    <a:lstStyle/>
                    <a:p>
                      <a:r>
                        <a:rPr lang="sv-SE" dirty="0" err="1"/>
                        <a:t>Beam</a:t>
                      </a:r>
                      <a:r>
                        <a:rPr lang="sv-SE" dirty="0"/>
                        <a:t> 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8343259"/>
                  </a:ext>
                </a:extLst>
              </a:tr>
              <a:tr h="426081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8242692"/>
                  </a:ext>
                </a:extLst>
              </a:tr>
              <a:tr h="426081">
                <a:tc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0883459"/>
                  </a:ext>
                </a:extLst>
              </a:tr>
              <a:tr h="426081">
                <a:tc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373039"/>
                  </a:ext>
                </a:extLst>
              </a:tr>
              <a:tr h="426081">
                <a:tc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47038"/>
                  </a:ext>
                </a:extLst>
              </a:tr>
              <a:tr h="426081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126472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381000" y="2719207"/>
          <a:ext cx="3210495" cy="3622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0495">
                  <a:extLst>
                    <a:ext uri="{9D8B030D-6E8A-4147-A177-3AD203B41FA5}">
                      <a16:colId xmlns:a16="http://schemas.microsoft.com/office/drawing/2014/main" val="4106955601"/>
                    </a:ext>
                  </a:extLst>
                </a:gridCol>
              </a:tblGrid>
              <a:tr h="426081">
                <a:tc>
                  <a:txBody>
                    <a:bodyPr/>
                    <a:lstStyle/>
                    <a:p>
                      <a:r>
                        <a:rPr lang="sv-SE" dirty="0" err="1"/>
                        <a:t>Consume</a:t>
                      </a:r>
                      <a:r>
                        <a:rPr lang="sv-SE" dirty="0"/>
                        <a:t> data</a:t>
                      </a:r>
                      <a:r>
                        <a:rPr lang="sv-SE" baseline="0" dirty="0"/>
                        <a:t> from </a:t>
                      </a:r>
                      <a:r>
                        <a:rPr lang="sv-SE" baseline="0" dirty="0" err="1"/>
                        <a:t>other</a:t>
                      </a:r>
                      <a:r>
                        <a:rPr lang="sv-SE" baseline="0" dirty="0"/>
                        <a:t> PLC</a:t>
                      </a:r>
                    </a:p>
                    <a:p>
                      <a:r>
                        <a:rPr lang="sv-SE" baseline="0" dirty="0"/>
                        <a:t>R3 PLC02 10.0.124.5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951752"/>
                  </a:ext>
                </a:extLst>
              </a:tr>
              <a:tr h="426081">
                <a:tc>
                  <a:txBody>
                    <a:bodyPr/>
                    <a:lstStyle/>
                    <a:p>
                      <a:r>
                        <a:rPr lang="sv-SE" dirty="0" err="1"/>
                        <a:t>Running</a:t>
                      </a:r>
                      <a:r>
                        <a:rPr lang="sv-SE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230238"/>
                  </a:ext>
                </a:extLst>
              </a:tr>
              <a:tr h="426081">
                <a:tc>
                  <a:txBody>
                    <a:bodyPr/>
                    <a:lstStyle/>
                    <a:p>
                      <a:r>
                        <a:rPr lang="sv-SE" dirty="0" err="1"/>
                        <a:t>Beam</a:t>
                      </a:r>
                      <a:r>
                        <a:rPr lang="sv-SE" dirty="0"/>
                        <a:t> 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8343259"/>
                  </a:ext>
                </a:extLst>
              </a:tr>
              <a:tr h="426081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8242692"/>
                  </a:ext>
                </a:extLst>
              </a:tr>
              <a:tr h="426081">
                <a:tc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0883459"/>
                  </a:ext>
                </a:extLst>
              </a:tr>
              <a:tr h="426081">
                <a:tc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373039"/>
                  </a:ext>
                </a:extLst>
              </a:tr>
              <a:tr h="426081">
                <a:tc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47038"/>
                  </a:ext>
                </a:extLst>
              </a:tr>
              <a:tr h="426081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12647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029209" y="1988935"/>
            <a:ext cx="17536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 R3 PLC02 10.0.124.5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8047" y="2013071"/>
            <a:ext cx="2084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Ex. </a:t>
            </a:r>
            <a:r>
              <a:rPr lang="sv-SE" sz="1400" dirty="0" err="1"/>
              <a:t>SoftiMax</a:t>
            </a:r>
            <a:r>
              <a:rPr lang="sv-SE" sz="1400" dirty="0"/>
              <a:t> 172.16.206.9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12966" y="1184642"/>
            <a:ext cx="1288868" cy="374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SWITCH</a:t>
            </a:r>
          </a:p>
        </p:txBody>
      </p:sp>
    </p:spTree>
    <p:extLst>
      <p:ext uri="{BB962C8B-B14F-4D97-AF65-F5344CB8AC3E}">
        <p14:creationId xmlns:p14="http://schemas.microsoft.com/office/powerpoint/2010/main" val="1979764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R1_101S – 103S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Vacuum and magnet components R1   2015-08-18</a:t>
            </a:r>
            <a:endParaRPr lang="en-GB" dirty="0"/>
          </a:p>
        </p:txBody>
      </p:sp>
      <p:sp>
        <p:nvSpPr>
          <p:cNvPr id="265" name="Rectangle 264"/>
          <p:cNvSpPr/>
          <p:nvPr/>
        </p:nvSpPr>
        <p:spPr>
          <a:xfrm>
            <a:off x="1891661" y="1526527"/>
            <a:ext cx="7940635" cy="1561240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r>
              <a:rPr lang="sv-SE" sz="1200" dirty="0"/>
              <a:t>101S_VAC_</a:t>
            </a:r>
            <a:r>
              <a:rPr lang="sv-SE" sz="1200" b="1" dirty="0">
                <a:solidFill>
                  <a:srgbClr val="FF0000"/>
                </a:solidFill>
              </a:rPr>
              <a:t>VGRC01</a:t>
            </a:r>
          </a:p>
          <a:p>
            <a:endParaRPr lang="sv-SE" sz="1200" dirty="0"/>
          </a:p>
          <a:p>
            <a:r>
              <a:rPr lang="sv-SE" sz="1200" dirty="0"/>
              <a:t>101S_VAC_V9MB01</a:t>
            </a:r>
          </a:p>
          <a:p>
            <a:endParaRPr lang="sv-SE" sz="1200" dirty="0"/>
          </a:p>
          <a:p>
            <a:r>
              <a:rPr lang="sv-SE" sz="1200" dirty="0"/>
              <a:t> </a:t>
            </a:r>
          </a:p>
          <a:p>
            <a:endParaRPr lang="sv-SE" sz="1200" dirty="0"/>
          </a:p>
          <a:p>
            <a:r>
              <a:rPr lang="sv-SE" sz="1200" dirty="0"/>
              <a:t>101S_VAC_IPH01</a:t>
            </a:r>
          </a:p>
          <a:p>
            <a:endParaRPr lang="sv-SE" sz="1200" dirty="0"/>
          </a:p>
          <a:p>
            <a:r>
              <a:rPr lang="sv-SE" sz="1200" dirty="0"/>
              <a:t>101S_VAC_IPFE01</a:t>
            </a:r>
          </a:p>
          <a:p>
            <a:endParaRPr lang="sv-SE" sz="1200" dirty="0"/>
          </a:p>
          <a:p>
            <a:r>
              <a:rPr lang="sv-SE" sz="1200" dirty="0"/>
              <a:t>101_VAC_V9MB01</a:t>
            </a:r>
          </a:p>
          <a:p>
            <a:endParaRPr lang="sv-SE" sz="1200" dirty="0"/>
          </a:p>
          <a:p>
            <a:r>
              <a:rPr lang="sv-SE" sz="1200" dirty="0"/>
              <a:t>101_VAC_IPFE01</a:t>
            </a:r>
          </a:p>
          <a:p>
            <a:endParaRPr lang="sv-SE" sz="1200" dirty="0"/>
          </a:p>
          <a:p>
            <a:r>
              <a:rPr lang="sv-SE" sz="1200" dirty="0"/>
              <a:t>101_VAC_</a:t>
            </a:r>
            <a:r>
              <a:rPr lang="sv-SE" sz="1200" dirty="0">
                <a:solidFill>
                  <a:srgbClr val="FF0000"/>
                </a:solidFill>
              </a:rPr>
              <a:t>HAA01</a:t>
            </a:r>
          </a:p>
          <a:p>
            <a:endParaRPr lang="sv-SE" sz="1200" dirty="0"/>
          </a:p>
          <a:p>
            <a:r>
              <a:rPr lang="sv-SE" sz="1200" dirty="0"/>
              <a:t>101_VAC_</a:t>
            </a:r>
            <a:r>
              <a:rPr lang="sv-SE" sz="1200" dirty="0">
                <a:solidFill>
                  <a:srgbClr val="FF0000"/>
                </a:solidFill>
              </a:rPr>
              <a:t>VGMB01</a:t>
            </a:r>
          </a:p>
          <a:p>
            <a:endParaRPr lang="sv-SE" sz="1200" dirty="0"/>
          </a:p>
          <a:p>
            <a:r>
              <a:rPr lang="sv-SE" sz="1200" dirty="0"/>
              <a:t>101_VAC_V9MB02</a:t>
            </a:r>
          </a:p>
          <a:p>
            <a:endParaRPr lang="sv-SE" sz="1200" dirty="0"/>
          </a:p>
          <a:p>
            <a:endParaRPr lang="sv-SE" sz="1200" dirty="0"/>
          </a:p>
          <a:p>
            <a:endParaRPr lang="sv-SE" sz="1200" dirty="0"/>
          </a:p>
          <a:p>
            <a:r>
              <a:rPr lang="sv-SE" sz="1200" dirty="0"/>
              <a:t>102S_VAC_V9MB01</a:t>
            </a:r>
          </a:p>
          <a:p>
            <a:endParaRPr lang="sv-SE" sz="1200" dirty="0"/>
          </a:p>
          <a:p>
            <a:r>
              <a:rPr lang="sv-SE" sz="1200" dirty="0"/>
              <a:t>102S_VAC_</a:t>
            </a:r>
            <a:r>
              <a:rPr lang="sv-SE" sz="1200" dirty="0">
                <a:solidFill>
                  <a:srgbClr val="FF0000"/>
                </a:solidFill>
              </a:rPr>
              <a:t>VGRC02</a:t>
            </a:r>
          </a:p>
          <a:p>
            <a:endParaRPr lang="sv-SE" sz="1200" dirty="0"/>
          </a:p>
          <a:p>
            <a:r>
              <a:rPr lang="sv-SE" sz="1200" dirty="0"/>
              <a:t>102_VAC_V9MB01</a:t>
            </a:r>
          </a:p>
          <a:p>
            <a:endParaRPr lang="sv-SE" sz="1200" dirty="0"/>
          </a:p>
          <a:p>
            <a:r>
              <a:rPr lang="sv-SE" sz="1200" dirty="0"/>
              <a:t>102_VAC_IPFE01</a:t>
            </a:r>
          </a:p>
          <a:p>
            <a:endParaRPr lang="sv-SE" sz="1200" dirty="0"/>
          </a:p>
          <a:p>
            <a:r>
              <a:rPr lang="sv-SE" sz="1200" dirty="0"/>
              <a:t>102_VAC_HAA01</a:t>
            </a:r>
          </a:p>
          <a:p>
            <a:endParaRPr lang="sv-SE" sz="1200" dirty="0"/>
          </a:p>
          <a:p>
            <a:r>
              <a:rPr lang="sv-SE" sz="1200" dirty="0"/>
              <a:t>102_VAC_VGMB01</a:t>
            </a:r>
          </a:p>
          <a:p>
            <a:endParaRPr lang="sv-SE" sz="1200" dirty="0"/>
          </a:p>
          <a:p>
            <a:r>
              <a:rPr lang="sv-SE" sz="1200" dirty="0"/>
              <a:t>102_VAC_V9MB02</a:t>
            </a:r>
          </a:p>
          <a:p>
            <a:endParaRPr lang="sv-SE" sz="1200" dirty="0"/>
          </a:p>
          <a:p>
            <a:endParaRPr lang="sv-SE" sz="1200" dirty="0"/>
          </a:p>
          <a:p>
            <a:endParaRPr lang="sv-SE" sz="1200" dirty="0"/>
          </a:p>
          <a:p>
            <a:r>
              <a:rPr lang="sv-SE" sz="1200" dirty="0"/>
              <a:t>103S_VAC_V9MB01</a:t>
            </a:r>
          </a:p>
          <a:p>
            <a:endParaRPr lang="sv-SE" sz="1200" dirty="0"/>
          </a:p>
          <a:p>
            <a:r>
              <a:rPr lang="sv-SE" sz="1200" dirty="0"/>
              <a:t>103S_VAC_VGRC02</a:t>
            </a:r>
          </a:p>
          <a:p>
            <a:endParaRPr lang="sv-SE" sz="1200" dirty="0"/>
          </a:p>
        </p:txBody>
      </p:sp>
      <p:sp>
        <p:nvSpPr>
          <p:cNvPr id="283" name="Rectangle 282"/>
          <p:cNvSpPr/>
          <p:nvPr/>
        </p:nvSpPr>
        <p:spPr>
          <a:xfrm>
            <a:off x="1891661" y="3595952"/>
            <a:ext cx="7571303" cy="1561240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endParaRPr lang="sv-SE" sz="1200" dirty="0"/>
          </a:p>
          <a:p>
            <a:endParaRPr lang="sv-SE" sz="1200" dirty="0"/>
          </a:p>
          <a:p>
            <a:r>
              <a:rPr lang="sv-SE" sz="1200" dirty="0"/>
              <a:t>101S_VAC_IPFA01</a:t>
            </a:r>
          </a:p>
          <a:p>
            <a:endParaRPr lang="sv-SE" sz="1200" dirty="0"/>
          </a:p>
          <a:p>
            <a:r>
              <a:rPr lang="sv-SE" sz="1200" dirty="0"/>
              <a:t>101S_VAC_VGMB01</a:t>
            </a:r>
          </a:p>
          <a:p>
            <a:endParaRPr lang="sv-SE" sz="1200" dirty="0"/>
          </a:p>
          <a:p>
            <a:endParaRPr lang="sv-SE" sz="1200" dirty="0"/>
          </a:p>
          <a:p>
            <a:endParaRPr lang="sv-SE" sz="1200" dirty="0"/>
          </a:p>
          <a:p>
            <a:endParaRPr lang="sv-SE" sz="1200" dirty="0"/>
          </a:p>
          <a:p>
            <a:endParaRPr lang="sv-SE" sz="1200" dirty="0"/>
          </a:p>
          <a:p>
            <a:r>
              <a:rPr lang="sv-SE" sz="1200" dirty="0"/>
              <a:t>101_VAC_IPFN01</a:t>
            </a:r>
          </a:p>
          <a:p>
            <a:endParaRPr lang="sv-SE" sz="1200" dirty="0"/>
          </a:p>
          <a:p>
            <a:endParaRPr lang="sv-SE" sz="1200" dirty="0"/>
          </a:p>
          <a:p>
            <a:endParaRPr lang="sv-SE" sz="1200" dirty="0"/>
          </a:p>
          <a:p>
            <a:endParaRPr lang="sv-SE" sz="1200" dirty="0"/>
          </a:p>
          <a:p>
            <a:endParaRPr lang="sv-SE" sz="1200" dirty="0"/>
          </a:p>
          <a:p>
            <a:endParaRPr lang="sv-SE" sz="1200" dirty="0"/>
          </a:p>
          <a:p>
            <a:endParaRPr lang="sv-SE" sz="1200" dirty="0"/>
          </a:p>
          <a:p>
            <a:r>
              <a:rPr lang="sv-SE" sz="1200" dirty="0"/>
              <a:t>101_VAC_IPFN02</a:t>
            </a:r>
          </a:p>
          <a:p>
            <a:endParaRPr lang="sv-SE" sz="1200" dirty="0"/>
          </a:p>
          <a:p>
            <a:r>
              <a:rPr lang="sv-SE" sz="1200" dirty="0"/>
              <a:t>102S_VAC_IPGA01</a:t>
            </a:r>
          </a:p>
          <a:p>
            <a:endParaRPr lang="sv-SE" sz="1200" dirty="0"/>
          </a:p>
          <a:p>
            <a:r>
              <a:rPr lang="sv-SE" sz="1200" dirty="0"/>
              <a:t>102S_VAC_IPGA02</a:t>
            </a:r>
          </a:p>
          <a:p>
            <a:endParaRPr lang="sv-SE" sz="1200" dirty="0"/>
          </a:p>
          <a:p>
            <a:endParaRPr lang="sv-SE" sz="1200" dirty="0"/>
          </a:p>
          <a:p>
            <a:endParaRPr lang="sv-SE" sz="1200" dirty="0"/>
          </a:p>
          <a:p>
            <a:r>
              <a:rPr lang="sv-SE" sz="1200" dirty="0"/>
              <a:t>102_VAC_IPFN01</a:t>
            </a:r>
          </a:p>
          <a:p>
            <a:endParaRPr lang="sv-SE" sz="1200" dirty="0"/>
          </a:p>
          <a:p>
            <a:endParaRPr lang="sv-SE" sz="1200" dirty="0"/>
          </a:p>
          <a:p>
            <a:endParaRPr lang="sv-SE" sz="1200" dirty="0"/>
          </a:p>
          <a:p>
            <a:endParaRPr lang="sv-SE" sz="1200" dirty="0"/>
          </a:p>
          <a:p>
            <a:endParaRPr lang="sv-SE" sz="1200" dirty="0"/>
          </a:p>
          <a:p>
            <a:endParaRPr lang="sv-SE" sz="1200" dirty="0"/>
          </a:p>
          <a:p>
            <a:endParaRPr lang="sv-SE" sz="1200" dirty="0"/>
          </a:p>
          <a:p>
            <a:r>
              <a:rPr lang="sv-SE" sz="1200" dirty="0"/>
              <a:t>102_VAC_IPFN02</a:t>
            </a:r>
          </a:p>
          <a:p>
            <a:endParaRPr lang="sv-SE" sz="1200" dirty="0"/>
          </a:p>
          <a:p>
            <a:r>
              <a:rPr lang="sv-SE" sz="1200" dirty="0"/>
              <a:t>103S_VAC_IPGA01</a:t>
            </a:r>
          </a:p>
          <a:p>
            <a:endParaRPr lang="sv-SE" sz="1200" dirty="0"/>
          </a:p>
          <a:p>
            <a:r>
              <a:rPr lang="sv-SE" sz="1200" dirty="0"/>
              <a:t>103S_VAC_IPGA02</a:t>
            </a:r>
          </a:p>
          <a:p>
            <a:endParaRPr lang="sv-SE" sz="1200" dirty="0"/>
          </a:p>
        </p:txBody>
      </p:sp>
      <p:grpSp>
        <p:nvGrpSpPr>
          <p:cNvPr id="4" name="Group 3"/>
          <p:cNvGrpSpPr/>
          <p:nvPr/>
        </p:nvGrpSpPr>
        <p:grpSpPr>
          <a:xfrm>
            <a:off x="1821670" y="3092911"/>
            <a:ext cx="7913355" cy="589609"/>
            <a:chOff x="297669" y="3092910"/>
            <a:chExt cx="7913355" cy="589609"/>
          </a:xfrm>
        </p:grpSpPr>
        <p:grpSp>
          <p:nvGrpSpPr>
            <p:cNvPr id="30" name="Grupa 24"/>
            <p:cNvGrpSpPr/>
            <p:nvPr/>
          </p:nvGrpSpPr>
          <p:grpSpPr>
            <a:xfrm rot="60000">
              <a:off x="456859" y="3319218"/>
              <a:ext cx="211092" cy="186029"/>
              <a:chOff x="758085" y="5975276"/>
              <a:chExt cx="339963" cy="225093"/>
            </a:xfrm>
          </p:grpSpPr>
          <p:sp>
            <p:nvSpPr>
              <p:cNvPr id="160" name="Trójkąt równoramienny 25"/>
              <p:cNvSpPr/>
              <p:nvPr/>
            </p:nvSpPr>
            <p:spPr>
              <a:xfrm rot="16200000">
                <a:off x="938543" y="6039132"/>
                <a:ext cx="143999" cy="175010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61" name="Trójkąt równoramienny 26"/>
              <p:cNvSpPr/>
              <p:nvPr/>
            </p:nvSpPr>
            <p:spPr>
              <a:xfrm rot="5400000" flipH="1">
                <a:off x="772616" y="6040657"/>
                <a:ext cx="145181" cy="174243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cxnSp>
            <p:nvCxnSpPr>
              <p:cNvPr id="162" name="Łącznik prostoliniowy 28"/>
              <p:cNvCxnSpPr/>
              <p:nvPr/>
            </p:nvCxnSpPr>
            <p:spPr>
              <a:xfrm>
                <a:off x="928260" y="5981288"/>
                <a:ext cx="0" cy="14400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Łącznik prostoliniowy 29"/>
              <p:cNvCxnSpPr/>
              <p:nvPr/>
            </p:nvCxnSpPr>
            <p:spPr>
              <a:xfrm rot="16200000">
                <a:off x="928268" y="5903276"/>
                <a:ext cx="0" cy="14400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Łącznik prostoliniowy 8"/>
            <p:cNvCxnSpPr/>
            <p:nvPr/>
          </p:nvCxnSpPr>
          <p:spPr>
            <a:xfrm flipH="1">
              <a:off x="1475656" y="3489452"/>
              <a:ext cx="121999" cy="128234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Łącznik prostoliniowy 47"/>
            <p:cNvCxnSpPr/>
            <p:nvPr/>
          </p:nvCxnSpPr>
          <p:spPr>
            <a:xfrm flipH="1" flipV="1">
              <a:off x="297669" y="3425642"/>
              <a:ext cx="7913355" cy="13408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Łącznik prostoliniowy 72"/>
            <p:cNvCxnSpPr/>
            <p:nvPr/>
          </p:nvCxnSpPr>
          <p:spPr>
            <a:xfrm flipH="1">
              <a:off x="2411760" y="3182711"/>
              <a:ext cx="1070357" cy="316677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Łącznik prostoliniowy 63"/>
            <p:cNvCxnSpPr/>
            <p:nvPr/>
          </p:nvCxnSpPr>
          <p:spPr>
            <a:xfrm rot="16200000" flipH="1">
              <a:off x="2015736" y="3465024"/>
              <a:ext cx="360000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upa 221"/>
            <p:cNvGrpSpPr/>
            <p:nvPr/>
          </p:nvGrpSpPr>
          <p:grpSpPr>
            <a:xfrm>
              <a:off x="827584" y="3162844"/>
              <a:ext cx="177115" cy="195141"/>
              <a:chOff x="755576" y="6055960"/>
              <a:chExt cx="259313" cy="259732"/>
            </a:xfrm>
          </p:grpSpPr>
          <p:sp>
            <p:nvSpPr>
              <p:cNvPr id="113" name="Trójkąt równoramienny 222"/>
              <p:cNvSpPr/>
              <p:nvPr/>
            </p:nvSpPr>
            <p:spPr>
              <a:xfrm>
                <a:off x="855188" y="6119308"/>
                <a:ext cx="159701" cy="19638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14" name="Trójkąt równoramienny 223"/>
              <p:cNvSpPr/>
              <p:nvPr/>
            </p:nvSpPr>
            <p:spPr>
              <a:xfrm rot="5400000" flipH="1">
                <a:off x="790997" y="6020539"/>
                <a:ext cx="145181" cy="21602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15" name="Elipsa 224"/>
              <p:cNvSpPr/>
              <p:nvPr/>
            </p:nvSpPr>
            <p:spPr>
              <a:xfrm>
                <a:off x="895474" y="6093296"/>
                <a:ext cx="72000" cy="72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</p:grpSp>
        <p:grpSp>
          <p:nvGrpSpPr>
            <p:cNvPr id="173" name="Grupa 24"/>
            <p:cNvGrpSpPr/>
            <p:nvPr/>
          </p:nvGrpSpPr>
          <p:grpSpPr>
            <a:xfrm rot="-780000">
              <a:off x="1237071" y="3513402"/>
              <a:ext cx="232201" cy="169117"/>
              <a:chOff x="758085" y="5975276"/>
              <a:chExt cx="339963" cy="225093"/>
            </a:xfrm>
          </p:grpSpPr>
          <p:sp>
            <p:nvSpPr>
              <p:cNvPr id="174" name="Trójkąt równoramienny 25"/>
              <p:cNvSpPr/>
              <p:nvPr/>
            </p:nvSpPr>
            <p:spPr>
              <a:xfrm rot="16200000">
                <a:off x="938543" y="6039132"/>
                <a:ext cx="143999" cy="175010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75" name="Trójkąt równoramienny 26"/>
              <p:cNvSpPr/>
              <p:nvPr/>
            </p:nvSpPr>
            <p:spPr>
              <a:xfrm rot="5400000" flipH="1">
                <a:off x="772616" y="6040657"/>
                <a:ext cx="145181" cy="174243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cxnSp>
            <p:nvCxnSpPr>
              <p:cNvPr id="176" name="Łącznik prostoliniowy 28"/>
              <p:cNvCxnSpPr/>
              <p:nvPr/>
            </p:nvCxnSpPr>
            <p:spPr>
              <a:xfrm>
                <a:off x="928260" y="5981288"/>
                <a:ext cx="0" cy="14400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Łącznik prostoliniowy 29"/>
              <p:cNvCxnSpPr/>
              <p:nvPr/>
            </p:nvCxnSpPr>
            <p:spPr>
              <a:xfrm rot="16200000">
                <a:off x="928268" y="5903276"/>
                <a:ext cx="0" cy="14400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7" name="Grupa 7"/>
            <p:cNvGrpSpPr/>
            <p:nvPr/>
          </p:nvGrpSpPr>
          <p:grpSpPr>
            <a:xfrm flipV="1">
              <a:off x="845987" y="3489452"/>
              <a:ext cx="197621" cy="176432"/>
              <a:chOff x="1801176" y="1996348"/>
              <a:chExt cx="263033" cy="234831"/>
            </a:xfrm>
          </p:grpSpPr>
          <p:grpSp>
            <p:nvGrpSpPr>
              <p:cNvPr id="268" name="Grupa 68"/>
              <p:cNvGrpSpPr/>
              <p:nvPr/>
            </p:nvGrpSpPr>
            <p:grpSpPr>
              <a:xfrm flipV="1">
                <a:off x="1801176" y="1996348"/>
                <a:ext cx="263033" cy="234831"/>
                <a:chOff x="276519" y="4429063"/>
                <a:chExt cx="263033" cy="234831"/>
              </a:xfrm>
            </p:grpSpPr>
            <p:sp>
              <p:nvSpPr>
                <p:cNvPr id="272" name="Oval 271"/>
                <p:cNvSpPr/>
                <p:nvPr/>
              </p:nvSpPr>
              <p:spPr bwMode="auto">
                <a:xfrm>
                  <a:off x="276519" y="4429063"/>
                  <a:ext cx="263033" cy="234831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b="1" dirty="0">
                    <a:solidFill>
                      <a:schemeClr val="accent2"/>
                    </a:solidFill>
                    <a:latin typeface="Arial" charset="0"/>
                  </a:endParaRPr>
                </a:p>
              </p:txBody>
            </p:sp>
            <p:cxnSp>
              <p:nvCxnSpPr>
                <p:cNvPr id="273" name="Straight Connector 272"/>
                <p:cNvCxnSpPr/>
                <p:nvPr/>
              </p:nvCxnSpPr>
              <p:spPr bwMode="auto">
                <a:xfrm rot="21000000" flipH="1">
                  <a:off x="430983" y="4493760"/>
                  <a:ext cx="92996" cy="150946"/>
                </a:xfrm>
                <a:prstGeom prst="lin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74" name="Straight Connector 273"/>
                <p:cNvCxnSpPr/>
                <p:nvPr/>
              </p:nvCxnSpPr>
              <p:spPr bwMode="auto">
                <a:xfrm rot="600000">
                  <a:off x="292093" y="4493760"/>
                  <a:ext cx="92996" cy="150946"/>
                </a:xfrm>
                <a:prstGeom prst="lin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269" name="Łącznik prosty ze strzałką 132"/>
              <p:cNvCxnSpPr/>
              <p:nvPr/>
            </p:nvCxnSpPr>
            <p:spPr>
              <a:xfrm rot="3420000">
                <a:off x="1910821" y="2159847"/>
                <a:ext cx="1152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Łącznik prosty ze strzałką 133"/>
              <p:cNvCxnSpPr/>
              <p:nvPr/>
            </p:nvCxnSpPr>
            <p:spPr>
              <a:xfrm rot="16200000">
                <a:off x="1875497" y="2057657"/>
                <a:ext cx="1152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Łącznik prosty ze strzałką 139"/>
              <p:cNvCxnSpPr/>
              <p:nvPr/>
            </p:nvCxnSpPr>
            <p:spPr>
              <a:xfrm rot="7380000">
                <a:off x="1841037" y="2159848"/>
                <a:ext cx="1152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5" name="Grupa 7"/>
            <p:cNvGrpSpPr/>
            <p:nvPr/>
          </p:nvGrpSpPr>
          <p:grpSpPr>
            <a:xfrm flipV="1">
              <a:off x="1547664" y="3181553"/>
              <a:ext cx="197621" cy="176432"/>
              <a:chOff x="1801176" y="1996348"/>
              <a:chExt cx="263033" cy="234831"/>
            </a:xfrm>
          </p:grpSpPr>
          <p:grpSp>
            <p:nvGrpSpPr>
              <p:cNvPr id="276" name="Grupa 68"/>
              <p:cNvGrpSpPr/>
              <p:nvPr/>
            </p:nvGrpSpPr>
            <p:grpSpPr>
              <a:xfrm flipV="1">
                <a:off x="1801176" y="1996348"/>
                <a:ext cx="263033" cy="234831"/>
                <a:chOff x="276519" y="4429063"/>
                <a:chExt cx="263033" cy="234831"/>
              </a:xfrm>
            </p:grpSpPr>
            <p:sp>
              <p:nvSpPr>
                <p:cNvPr id="280" name="Oval 279"/>
                <p:cNvSpPr/>
                <p:nvPr/>
              </p:nvSpPr>
              <p:spPr bwMode="auto">
                <a:xfrm>
                  <a:off x="276519" y="4429063"/>
                  <a:ext cx="263033" cy="234831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b="1" dirty="0">
                    <a:solidFill>
                      <a:schemeClr val="accent2"/>
                    </a:solidFill>
                    <a:latin typeface="Arial" charset="0"/>
                  </a:endParaRPr>
                </a:p>
              </p:txBody>
            </p:sp>
            <p:cxnSp>
              <p:nvCxnSpPr>
                <p:cNvPr id="281" name="Straight Connector 280"/>
                <p:cNvCxnSpPr/>
                <p:nvPr/>
              </p:nvCxnSpPr>
              <p:spPr bwMode="auto">
                <a:xfrm rot="21000000" flipH="1">
                  <a:off x="430983" y="4493760"/>
                  <a:ext cx="92996" cy="150946"/>
                </a:xfrm>
                <a:prstGeom prst="lin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82" name="Straight Connector 281"/>
                <p:cNvCxnSpPr/>
                <p:nvPr/>
              </p:nvCxnSpPr>
              <p:spPr bwMode="auto">
                <a:xfrm rot="600000">
                  <a:off x="292093" y="4493760"/>
                  <a:ext cx="92996" cy="150946"/>
                </a:xfrm>
                <a:prstGeom prst="lin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277" name="Łącznik prosty ze strzałką 132"/>
              <p:cNvCxnSpPr/>
              <p:nvPr/>
            </p:nvCxnSpPr>
            <p:spPr>
              <a:xfrm rot="3420000">
                <a:off x="1910821" y="2159847"/>
                <a:ext cx="1152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Łącznik prosty ze strzałką 133"/>
              <p:cNvCxnSpPr/>
              <p:nvPr/>
            </p:nvCxnSpPr>
            <p:spPr>
              <a:xfrm rot="16200000">
                <a:off x="1875497" y="2057657"/>
                <a:ext cx="1152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Łącznik prosty ze strzałką 139"/>
              <p:cNvCxnSpPr/>
              <p:nvPr/>
            </p:nvCxnSpPr>
            <p:spPr>
              <a:xfrm rot="7380000">
                <a:off x="1841037" y="2159848"/>
                <a:ext cx="1152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5" name="Grupa 7"/>
            <p:cNvGrpSpPr/>
            <p:nvPr/>
          </p:nvGrpSpPr>
          <p:grpSpPr>
            <a:xfrm flipV="1">
              <a:off x="1926107" y="3181553"/>
              <a:ext cx="197621" cy="176432"/>
              <a:chOff x="1801176" y="1996348"/>
              <a:chExt cx="263033" cy="234831"/>
            </a:xfrm>
          </p:grpSpPr>
          <p:grpSp>
            <p:nvGrpSpPr>
              <p:cNvPr id="286" name="Grupa 68"/>
              <p:cNvGrpSpPr/>
              <p:nvPr/>
            </p:nvGrpSpPr>
            <p:grpSpPr>
              <a:xfrm flipV="1">
                <a:off x="1801176" y="1996348"/>
                <a:ext cx="263033" cy="234831"/>
                <a:chOff x="276519" y="4429063"/>
                <a:chExt cx="263033" cy="234831"/>
              </a:xfrm>
            </p:grpSpPr>
            <p:sp>
              <p:nvSpPr>
                <p:cNvPr id="290" name="Oval 289"/>
                <p:cNvSpPr/>
                <p:nvPr/>
              </p:nvSpPr>
              <p:spPr bwMode="auto">
                <a:xfrm>
                  <a:off x="276519" y="4429063"/>
                  <a:ext cx="263033" cy="234831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b="1" dirty="0">
                    <a:solidFill>
                      <a:schemeClr val="accent2"/>
                    </a:solidFill>
                    <a:latin typeface="Arial" charset="0"/>
                  </a:endParaRPr>
                </a:p>
              </p:txBody>
            </p:sp>
            <p:cxnSp>
              <p:nvCxnSpPr>
                <p:cNvPr id="291" name="Straight Connector 290"/>
                <p:cNvCxnSpPr/>
                <p:nvPr/>
              </p:nvCxnSpPr>
              <p:spPr bwMode="auto">
                <a:xfrm rot="21000000" flipH="1">
                  <a:off x="430983" y="4493760"/>
                  <a:ext cx="92996" cy="150946"/>
                </a:xfrm>
                <a:prstGeom prst="lin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92" name="Straight Connector 291"/>
                <p:cNvCxnSpPr/>
                <p:nvPr/>
              </p:nvCxnSpPr>
              <p:spPr bwMode="auto">
                <a:xfrm rot="600000">
                  <a:off x="292093" y="4493760"/>
                  <a:ext cx="92996" cy="150946"/>
                </a:xfrm>
                <a:prstGeom prst="lin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287" name="Łącznik prosty ze strzałką 132"/>
              <p:cNvCxnSpPr/>
              <p:nvPr/>
            </p:nvCxnSpPr>
            <p:spPr>
              <a:xfrm rot="3420000">
                <a:off x="1910821" y="2159847"/>
                <a:ext cx="1152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Łącznik prosty ze strzałką 133"/>
              <p:cNvCxnSpPr/>
              <p:nvPr/>
            </p:nvCxnSpPr>
            <p:spPr>
              <a:xfrm rot="16200000">
                <a:off x="1875497" y="2057657"/>
                <a:ext cx="1152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Łącznik prosty ze strzałką 139"/>
              <p:cNvCxnSpPr/>
              <p:nvPr/>
            </p:nvCxnSpPr>
            <p:spPr>
              <a:xfrm rot="7380000">
                <a:off x="1841037" y="2159848"/>
                <a:ext cx="1152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3" name="Grupa 221"/>
            <p:cNvGrpSpPr/>
            <p:nvPr/>
          </p:nvGrpSpPr>
          <p:grpSpPr>
            <a:xfrm>
              <a:off x="2339752" y="3162844"/>
              <a:ext cx="177115" cy="195141"/>
              <a:chOff x="755576" y="6055960"/>
              <a:chExt cx="259313" cy="259732"/>
            </a:xfrm>
          </p:grpSpPr>
          <p:sp>
            <p:nvSpPr>
              <p:cNvPr id="294" name="Trójkąt równoramienny 222"/>
              <p:cNvSpPr/>
              <p:nvPr/>
            </p:nvSpPr>
            <p:spPr>
              <a:xfrm>
                <a:off x="855188" y="6119308"/>
                <a:ext cx="159701" cy="19638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95" name="Trójkąt równoramienny 223"/>
              <p:cNvSpPr/>
              <p:nvPr/>
            </p:nvSpPr>
            <p:spPr>
              <a:xfrm rot="5400000" flipH="1">
                <a:off x="790997" y="6020539"/>
                <a:ext cx="145181" cy="21602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96" name="Elipsa 224"/>
              <p:cNvSpPr/>
              <p:nvPr/>
            </p:nvSpPr>
            <p:spPr>
              <a:xfrm>
                <a:off x="895474" y="6093296"/>
                <a:ext cx="72000" cy="72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</p:grpSp>
        <p:grpSp>
          <p:nvGrpSpPr>
            <p:cNvPr id="297" name="Grupa 7"/>
            <p:cNvGrpSpPr/>
            <p:nvPr/>
          </p:nvGrpSpPr>
          <p:grpSpPr>
            <a:xfrm flipV="1">
              <a:off x="2358155" y="3489452"/>
              <a:ext cx="197621" cy="176432"/>
              <a:chOff x="1801176" y="1996348"/>
              <a:chExt cx="263033" cy="234831"/>
            </a:xfrm>
          </p:grpSpPr>
          <p:grpSp>
            <p:nvGrpSpPr>
              <p:cNvPr id="298" name="Grupa 68"/>
              <p:cNvGrpSpPr/>
              <p:nvPr/>
            </p:nvGrpSpPr>
            <p:grpSpPr>
              <a:xfrm flipV="1">
                <a:off x="1801176" y="1996348"/>
                <a:ext cx="263033" cy="234831"/>
                <a:chOff x="276519" y="4429063"/>
                <a:chExt cx="263033" cy="234831"/>
              </a:xfrm>
            </p:grpSpPr>
            <p:sp>
              <p:nvSpPr>
                <p:cNvPr id="302" name="Oval 301"/>
                <p:cNvSpPr/>
                <p:nvPr/>
              </p:nvSpPr>
              <p:spPr bwMode="auto">
                <a:xfrm>
                  <a:off x="276519" y="4429063"/>
                  <a:ext cx="263033" cy="234831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b="1" dirty="0">
                    <a:solidFill>
                      <a:schemeClr val="accent2"/>
                    </a:solidFill>
                    <a:latin typeface="Arial" charset="0"/>
                  </a:endParaRPr>
                </a:p>
              </p:txBody>
            </p:sp>
            <p:cxnSp>
              <p:nvCxnSpPr>
                <p:cNvPr id="303" name="Straight Connector 302"/>
                <p:cNvCxnSpPr/>
                <p:nvPr/>
              </p:nvCxnSpPr>
              <p:spPr bwMode="auto">
                <a:xfrm rot="21000000" flipH="1">
                  <a:off x="430983" y="4493760"/>
                  <a:ext cx="92996" cy="150946"/>
                </a:xfrm>
                <a:prstGeom prst="lin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04" name="Straight Connector 303"/>
                <p:cNvCxnSpPr/>
                <p:nvPr/>
              </p:nvCxnSpPr>
              <p:spPr bwMode="auto">
                <a:xfrm rot="600000">
                  <a:off x="292093" y="4493760"/>
                  <a:ext cx="92996" cy="150946"/>
                </a:xfrm>
                <a:prstGeom prst="lin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299" name="Łącznik prosty ze strzałką 132"/>
              <p:cNvCxnSpPr/>
              <p:nvPr/>
            </p:nvCxnSpPr>
            <p:spPr>
              <a:xfrm rot="3420000">
                <a:off x="1910821" y="2159847"/>
                <a:ext cx="1152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Łącznik prosty ze strzałką 133"/>
              <p:cNvCxnSpPr/>
              <p:nvPr/>
            </p:nvCxnSpPr>
            <p:spPr>
              <a:xfrm rot="16200000">
                <a:off x="1875497" y="2057657"/>
                <a:ext cx="1152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Łącznik prosty ze strzałką 139"/>
              <p:cNvCxnSpPr/>
              <p:nvPr/>
            </p:nvCxnSpPr>
            <p:spPr>
              <a:xfrm rot="7380000">
                <a:off x="1841037" y="2159848"/>
                <a:ext cx="1152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5" name="Grupa 7"/>
            <p:cNvGrpSpPr/>
            <p:nvPr/>
          </p:nvGrpSpPr>
          <p:grpSpPr>
            <a:xfrm flipV="1">
              <a:off x="2705001" y="3181553"/>
              <a:ext cx="197621" cy="176432"/>
              <a:chOff x="1801176" y="1996348"/>
              <a:chExt cx="263033" cy="234831"/>
            </a:xfrm>
          </p:grpSpPr>
          <p:grpSp>
            <p:nvGrpSpPr>
              <p:cNvPr id="306" name="Grupa 68"/>
              <p:cNvGrpSpPr/>
              <p:nvPr/>
            </p:nvGrpSpPr>
            <p:grpSpPr>
              <a:xfrm flipV="1">
                <a:off x="1801176" y="1996348"/>
                <a:ext cx="263033" cy="234831"/>
                <a:chOff x="276519" y="4429063"/>
                <a:chExt cx="263033" cy="234831"/>
              </a:xfrm>
            </p:grpSpPr>
            <p:sp>
              <p:nvSpPr>
                <p:cNvPr id="310" name="Oval 309"/>
                <p:cNvSpPr/>
                <p:nvPr/>
              </p:nvSpPr>
              <p:spPr bwMode="auto">
                <a:xfrm>
                  <a:off x="276519" y="4429063"/>
                  <a:ext cx="263033" cy="234831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b="1" dirty="0">
                    <a:solidFill>
                      <a:schemeClr val="accent2"/>
                    </a:solidFill>
                    <a:latin typeface="Arial" charset="0"/>
                  </a:endParaRPr>
                </a:p>
              </p:txBody>
            </p:sp>
            <p:cxnSp>
              <p:nvCxnSpPr>
                <p:cNvPr id="311" name="Straight Connector 310"/>
                <p:cNvCxnSpPr/>
                <p:nvPr/>
              </p:nvCxnSpPr>
              <p:spPr bwMode="auto">
                <a:xfrm rot="21000000" flipH="1">
                  <a:off x="430983" y="4493760"/>
                  <a:ext cx="92996" cy="150946"/>
                </a:xfrm>
                <a:prstGeom prst="lin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12" name="Straight Connector 311"/>
                <p:cNvCxnSpPr/>
                <p:nvPr/>
              </p:nvCxnSpPr>
              <p:spPr bwMode="auto">
                <a:xfrm rot="600000">
                  <a:off x="292093" y="4493760"/>
                  <a:ext cx="92996" cy="150946"/>
                </a:xfrm>
                <a:prstGeom prst="lin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307" name="Łącznik prosty ze strzałką 132"/>
              <p:cNvCxnSpPr/>
              <p:nvPr/>
            </p:nvCxnSpPr>
            <p:spPr>
              <a:xfrm rot="3420000">
                <a:off x="1910821" y="2159847"/>
                <a:ext cx="1152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Łącznik prosty ze strzałką 133"/>
              <p:cNvCxnSpPr/>
              <p:nvPr/>
            </p:nvCxnSpPr>
            <p:spPr>
              <a:xfrm rot="16200000">
                <a:off x="1875497" y="2057657"/>
                <a:ext cx="1152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Łącznik prosty ze strzałką 139"/>
              <p:cNvCxnSpPr/>
              <p:nvPr/>
            </p:nvCxnSpPr>
            <p:spPr>
              <a:xfrm rot="7380000">
                <a:off x="1841037" y="2159848"/>
                <a:ext cx="1152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3" name="Grupa 24"/>
            <p:cNvGrpSpPr/>
            <p:nvPr/>
          </p:nvGrpSpPr>
          <p:grpSpPr>
            <a:xfrm rot="-780000">
              <a:off x="3363910" y="3092910"/>
              <a:ext cx="232201" cy="169117"/>
              <a:chOff x="758085" y="5975276"/>
              <a:chExt cx="339963" cy="225093"/>
            </a:xfrm>
          </p:grpSpPr>
          <p:sp>
            <p:nvSpPr>
              <p:cNvPr id="314" name="Trójkąt równoramienny 25"/>
              <p:cNvSpPr/>
              <p:nvPr/>
            </p:nvSpPr>
            <p:spPr>
              <a:xfrm rot="16200000">
                <a:off x="938543" y="6039132"/>
                <a:ext cx="143999" cy="175010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15" name="Trójkąt równoramienny 26"/>
              <p:cNvSpPr/>
              <p:nvPr/>
            </p:nvSpPr>
            <p:spPr>
              <a:xfrm rot="5400000" flipH="1">
                <a:off x="772616" y="6040657"/>
                <a:ext cx="145181" cy="174243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cxnSp>
            <p:nvCxnSpPr>
              <p:cNvPr id="316" name="Łącznik prostoliniowy 28"/>
              <p:cNvCxnSpPr/>
              <p:nvPr/>
            </p:nvCxnSpPr>
            <p:spPr>
              <a:xfrm>
                <a:off x="928260" y="5981288"/>
                <a:ext cx="0" cy="14400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Łącznik prostoliniowy 29"/>
              <p:cNvCxnSpPr/>
              <p:nvPr/>
            </p:nvCxnSpPr>
            <p:spPr>
              <a:xfrm rot="16200000">
                <a:off x="928268" y="5903276"/>
                <a:ext cx="0" cy="14400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9" name="Oval 318"/>
            <p:cNvSpPr/>
            <p:nvPr/>
          </p:nvSpPr>
          <p:spPr>
            <a:xfrm>
              <a:off x="3059832" y="3249985"/>
              <a:ext cx="108000" cy="108000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1" name="Grupa 221"/>
            <p:cNvGrpSpPr/>
            <p:nvPr/>
          </p:nvGrpSpPr>
          <p:grpSpPr>
            <a:xfrm>
              <a:off x="3766848" y="3162844"/>
              <a:ext cx="177115" cy="195141"/>
              <a:chOff x="755576" y="6055960"/>
              <a:chExt cx="259313" cy="259732"/>
            </a:xfrm>
          </p:grpSpPr>
          <p:sp>
            <p:nvSpPr>
              <p:cNvPr id="322" name="Trójkąt równoramienny 222"/>
              <p:cNvSpPr/>
              <p:nvPr/>
            </p:nvSpPr>
            <p:spPr>
              <a:xfrm>
                <a:off x="855188" y="6119308"/>
                <a:ext cx="159701" cy="19638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23" name="Trójkąt równoramienny 223"/>
              <p:cNvSpPr/>
              <p:nvPr/>
            </p:nvSpPr>
            <p:spPr>
              <a:xfrm rot="5400000" flipH="1">
                <a:off x="790997" y="6020539"/>
                <a:ext cx="145181" cy="21602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24" name="Elipsa 224"/>
              <p:cNvSpPr/>
              <p:nvPr/>
            </p:nvSpPr>
            <p:spPr>
              <a:xfrm>
                <a:off x="895474" y="6093296"/>
                <a:ext cx="72000" cy="72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</p:grpSp>
        <p:grpSp>
          <p:nvGrpSpPr>
            <p:cNvPr id="325" name="Grupa 7"/>
            <p:cNvGrpSpPr/>
            <p:nvPr/>
          </p:nvGrpSpPr>
          <p:grpSpPr>
            <a:xfrm flipV="1">
              <a:off x="3785251" y="3489452"/>
              <a:ext cx="197621" cy="176432"/>
              <a:chOff x="1801176" y="1996348"/>
              <a:chExt cx="263033" cy="234831"/>
            </a:xfrm>
          </p:grpSpPr>
          <p:grpSp>
            <p:nvGrpSpPr>
              <p:cNvPr id="326" name="Grupa 68"/>
              <p:cNvGrpSpPr/>
              <p:nvPr/>
            </p:nvGrpSpPr>
            <p:grpSpPr>
              <a:xfrm flipV="1">
                <a:off x="1801176" y="1996348"/>
                <a:ext cx="263033" cy="234831"/>
                <a:chOff x="276519" y="4429063"/>
                <a:chExt cx="263033" cy="234831"/>
              </a:xfrm>
            </p:grpSpPr>
            <p:sp>
              <p:nvSpPr>
                <p:cNvPr id="330" name="Oval 329"/>
                <p:cNvSpPr/>
                <p:nvPr/>
              </p:nvSpPr>
              <p:spPr bwMode="auto">
                <a:xfrm>
                  <a:off x="276519" y="4429063"/>
                  <a:ext cx="263033" cy="234831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b="1" dirty="0">
                    <a:solidFill>
                      <a:schemeClr val="accent2"/>
                    </a:solidFill>
                    <a:latin typeface="Arial" charset="0"/>
                  </a:endParaRPr>
                </a:p>
              </p:txBody>
            </p:sp>
            <p:cxnSp>
              <p:nvCxnSpPr>
                <p:cNvPr id="331" name="Straight Connector 330"/>
                <p:cNvCxnSpPr/>
                <p:nvPr/>
              </p:nvCxnSpPr>
              <p:spPr bwMode="auto">
                <a:xfrm rot="21000000" flipH="1">
                  <a:off x="430983" y="4493760"/>
                  <a:ext cx="92996" cy="150946"/>
                </a:xfrm>
                <a:prstGeom prst="lin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32" name="Straight Connector 331"/>
                <p:cNvCxnSpPr/>
                <p:nvPr/>
              </p:nvCxnSpPr>
              <p:spPr bwMode="auto">
                <a:xfrm rot="600000">
                  <a:off x="292093" y="4493760"/>
                  <a:ext cx="92996" cy="150946"/>
                </a:xfrm>
                <a:prstGeom prst="lin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327" name="Łącznik prosty ze strzałką 132"/>
              <p:cNvCxnSpPr/>
              <p:nvPr/>
            </p:nvCxnSpPr>
            <p:spPr>
              <a:xfrm rot="3420000">
                <a:off x="1910821" y="2159847"/>
                <a:ext cx="1152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Łącznik prosty ze strzałką 133"/>
              <p:cNvCxnSpPr/>
              <p:nvPr/>
            </p:nvCxnSpPr>
            <p:spPr>
              <a:xfrm rot="16200000">
                <a:off x="1875497" y="2057657"/>
                <a:ext cx="1152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Łącznik prosty ze strzałką 139"/>
              <p:cNvCxnSpPr/>
              <p:nvPr/>
            </p:nvCxnSpPr>
            <p:spPr>
              <a:xfrm rot="7380000">
                <a:off x="1841037" y="2159848"/>
                <a:ext cx="1152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3" name="Łącznik prostoliniowy 63"/>
            <p:cNvCxnSpPr/>
            <p:nvPr/>
          </p:nvCxnSpPr>
          <p:spPr>
            <a:xfrm rot="16200000" flipH="1">
              <a:off x="3887943" y="3465024"/>
              <a:ext cx="360000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4" name="Grupa 221"/>
            <p:cNvGrpSpPr/>
            <p:nvPr/>
          </p:nvGrpSpPr>
          <p:grpSpPr>
            <a:xfrm>
              <a:off x="4499992" y="3162844"/>
              <a:ext cx="177115" cy="195141"/>
              <a:chOff x="755576" y="6055960"/>
              <a:chExt cx="259313" cy="259732"/>
            </a:xfrm>
          </p:grpSpPr>
          <p:sp>
            <p:nvSpPr>
              <p:cNvPr id="335" name="Trójkąt równoramienny 222"/>
              <p:cNvSpPr/>
              <p:nvPr/>
            </p:nvSpPr>
            <p:spPr>
              <a:xfrm>
                <a:off x="855188" y="6119308"/>
                <a:ext cx="159701" cy="19638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36" name="Trójkąt równoramienny 223"/>
              <p:cNvSpPr/>
              <p:nvPr/>
            </p:nvSpPr>
            <p:spPr>
              <a:xfrm rot="5400000" flipH="1">
                <a:off x="790997" y="6020539"/>
                <a:ext cx="145181" cy="21602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37" name="Elipsa 224"/>
              <p:cNvSpPr/>
              <p:nvPr/>
            </p:nvSpPr>
            <p:spPr>
              <a:xfrm>
                <a:off x="895474" y="6093296"/>
                <a:ext cx="72000" cy="72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</p:grpSp>
        <p:grpSp>
          <p:nvGrpSpPr>
            <p:cNvPr id="338" name="Grupa 7"/>
            <p:cNvGrpSpPr/>
            <p:nvPr/>
          </p:nvGrpSpPr>
          <p:grpSpPr>
            <a:xfrm flipV="1">
              <a:off x="4518395" y="3489452"/>
              <a:ext cx="197621" cy="176432"/>
              <a:chOff x="1801176" y="1996348"/>
              <a:chExt cx="263033" cy="234831"/>
            </a:xfrm>
          </p:grpSpPr>
          <p:grpSp>
            <p:nvGrpSpPr>
              <p:cNvPr id="339" name="Grupa 68"/>
              <p:cNvGrpSpPr/>
              <p:nvPr/>
            </p:nvGrpSpPr>
            <p:grpSpPr>
              <a:xfrm flipV="1">
                <a:off x="1801176" y="1996348"/>
                <a:ext cx="263033" cy="234831"/>
                <a:chOff x="276519" y="4429063"/>
                <a:chExt cx="263033" cy="234831"/>
              </a:xfrm>
            </p:grpSpPr>
            <p:sp>
              <p:nvSpPr>
                <p:cNvPr id="343" name="Oval 342"/>
                <p:cNvSpPr/>
                <p:nvPr/>
              </p:nvSpPr>
              <p:spPr bwMode="auto">
                <a:xfrm>
                  <a:off x="276519" y="4429063"/>
                  <a:ext cx="263033" cy="234831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b="1" dirty="0">
                    <a:solidFill>
                      <a:schemeClr val="accent2"/>
                    </a:solidFill>
                    <a:latin typeface="Arial" charset="0"/>
                  </a:endParaRPr>
                </a:p>
              </p:txBody>
            </p:sp>
            <p:cxnSp>
              <p:nvCxnSpPr>
                <p:cNvPr id="344" name="Straight Connector 343"/>
                <p:cNvCxnSpPr/>
                <p:nvPr/>
              </p:nvCxnSpPr>
              <p:spPr bwMode="auto">
                <a:xfrm rot="21000000" flipH="1">
                  <a:off x="430983" y="4493760"/>
                  <a:ext cx="92996" cy="150946"/>
                </a:xfrm>
                <a:prstGeom prst="lin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45" name="Straight Connector 344"/>
                <p:cNvCxnSpPr/>
                <p:nvPr/>
              </p:nvCxnSpPr>
              <p:spPr bwMode="auto">
                <a:xfrm rot="600000">
                  <a:off x="292093" y="4493760"/>
                  <a:ext cx="92996" cy="150946"/>
                </a:xfrm>
                <a:prstGeom prst="lin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340" name="Łącznik prosty ze strzałką 132"/>
              <p:cNvCxnSpPr/>
              <p:nvPr/>
            </p:nvCxnSpPr>
            <p:spPr>
              <a:xfrm rot="3420000">
                <a:off x="1910821" y="2159847"/>
                <a:ext cx="1152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Łącznik prosty ze strzałką 133"/>
              <p:cNvCxnSpPr/>
              <p:nvPr/>
            </p:nvCxnSpPr>
            <p:spPr>
              <a:xfrm rot="16200000">
                <a:off x="1875497" y="2057657"/>
                <a:ext cx="1152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Łącznik prosty ze strzałką 139"/>
              <p:cNvCxnSpPr/>
              <p:nvPr/>
            </p:nvCxnSpPr>
            <p:spPr>
              <a:xfrm rot="7380000">
                <a:off x="1841037" y="2159848"/>
                <a:ext cx="1152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46" name="Łącznik prostoliniowy 63"/>
            <p:cNvCxnSpPr/>
            <p:nvPr/>
          </p:nvCxnSpPr>
          <p:spPr>
            <a:xfrm rot="16200000" flipH="1">
              <a:off x="4968064" y="3465024"/>
              <a:ext cx="360000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1" name="Grupa 7"/>
            <p:cNvGrpSpPr/>
            <p:nvPr/>
          </p:nvGrpSpPr>
          <p:grpSpPr>
            <a:xfrm flipV="1">
              <a:off x="4160734" y="3489452"/>
              <a:ext cx="197621" cy="176432"/>
              <a:chOff x="1801176" y="1996348"/>
              <a:chExt cx="263033" cy="234831"/>
            </a:xfrm>
          </p:grpSpPr>
          <p:grpSp>
            <p:nvGrpSpPr>
              <p:cNvPr id="352" name="Grupa 68"/>
              <p:cNvGrpSpPr/>
              <p:nvPr/>
            </p:nvGrpSpPr>
            <p:grpSpPr>
              <a:xfrm flipV="1">
                <a:off x="1801176" y="1996348"/>
                <a:ext cx="263033" cy="234831"/>
                <a:chOff x="276519" y="4429063"/>
                <a:chExt cx="263033" cy="234831"/>
              </a:xfrm>
            </p:grpSpPr>
            <p:sp>
              <p:nvSpPr>
                <p:cNvPr id="356" name="Oval 355"/>
                <p:cNvSpPr/>
                <p:nvPr/>
              </p:nvSpPr>
              <p:spPr bwMode="auto">
                <a:xfrm>
                  <a:off x="276519" y="4429063"/>
                  <a:ext cx="263033" cy="234831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b="1" dirty="0">
                    <a:solidFill>
                      <a:schemeClr val="accent2"/>
                    </a:solidFill>
                    <a:latin typeface="Arial" charset="0"/>
                  </a:endParaRPr>
                </a:p>
              </p:txBody>
            </p:sp>
            <p:cxnSp>
              <p:nvCxnSpPr>
                <p:cNvPr id="357" name="Straight Connector 356"/>
                <p:cNvCxnSpPr/>
                <p:nvPr/>
              </p:nvCxnSpPr>
              <p:spPr bwMode="auto">
                <a:xfrm rot="21000000" flipH="1">
                  <a:off x="430983" y="4493760"/>
                  <a:ext cx="92996" cy="150946"/>
                </a:xfrm>
                <a:prstGeom prst="lin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58" name="Straight Connector 357"/>
                <p:cNvCxnSpPr/>
                <p:nvPr/>
              </p:nvCxnSpPr>
              <p:spPr bwMode="auto">
                <a:xfrm rot="600000">
                  <a:off x="292093" y="4493760"/>
                  <a:ext cx="92996" cy="150946"/>
                </a:xfrm>
                <a:prstGeom prst="lin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353" name="Łącznik prosty ze strzałką 132"/>
              <p:cNvCxnSpPr/>
              <p:nvPr/>
            </p:nvCxnSpPr>
            <p:spPr>
              <a:xfrm rot="3420000">
                <a:off x="1910821" y="2159847"/>
                <a:ext cx="1152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Łącznik prosty ze strzałką 133"/>
              <p:cNvCxnSpPr/>
              <p:nvPr/>
            </p:nvCxnSpPr>
            <p:spPr>
              <a:xfrm rot="16200000">
                <a:off x="1875497" y="2057657"/>
                <a:ext cx="1152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Łącznik prosty ze strzałką 139"/>
              <p:cNvCxnSpPr/>
              <p:nvPr/>
            </p:nvCxnSpPr>
            <p:spPr>
              <a:xfrm rot="7380000">
                <a:off x="1841037" y="2159848"/>
                <a:ext cx="1152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0" name="Grupa 24"/>
            <p:cNvGrpSpPr/>
            <p:nvPr/>
          </p:nvGrpSpPr>
          <p:grpSpPr>
            <a:xfrm rot="60000">
              <a:off x="4874703" y="3319218"/>
              <a:ext cx="211092" cy="186029"/>
              <a:chOff x="758085" y="5975276"/>
              <a:chExt cx="339963" cy="225093"/>
            </a:xfrm>
          </p:grpSpPr>
          <p:sp>
            <p:nvSpPr>
              <p:cNvPr id="361" name="Trójkąt równoramienny 25"/>
              <p:cNvSpPr/>
              <p:nvPr/>
            </p:nvSpPr>
            <p:spPr>
              <a:xfrm rot="16200000">
                <a:off x="938543" y="6039132"/>
                <a:ext cx="143999" cy="175010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62" name="Trójkąt równoramienny 26"/>
              <p:cNvSpPr/>
              <p:nvPr/>
            </p:nvSpPr>
            <p:spPr>
              <a:xfrm rot="5400000" flipH="1">
                <a:off x="772616" y="6040657"/>
                <a:ext cx="145181" cy="174243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cxnSp>
            <p:nvCxnSpPr>
              <p:cNvPr id="363" name="Łącznik prostoliniowy 28"/>
              <p:cNvCxnSpPr/>
              <p:nvPr/>
            </p:nvCxnSpPr>
            <p:spPr>
              <a:xfrm>
                <a:off x="928260" y="5981288"/>
                <a:ext cx="0" cy="14400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Łącznik prostoliniowy 29"/>
              <p:cNvCxnSpPr/>
              <p:nvPr/>
            </p:nvCxnSpPr>
            <p:spPr>
              <a:xfrm rot="16200000">
                <a:off x="928268" y="5903276"/>
                <a:ext cx="0" cy="14400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5" name="Łącznik prostoliniowy 72"/>
            <p:cNvCxnSpPr/>
            <p:nvPr/>
          </p:nvCxnSpPr>
          <p:spPr>
            <a:xfrm flipH="1">
              <a:off x="5292080" y="3203594"/>
              <a:ext cx="1070357" cy="316677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6" name="Grupa 221"/>
            <p:cNvGrpSpPr/>
            <p:nvPr/>
          </p:nvGrpSpPr>
          <p:grpSpPr>
            <a:xfrm>
              <a:off x="5220072" y="3162844"/>
              <a:ext cx="177115" cy="195141"/>
              <a:chOff x="755576" y="6055960"/>
              <a:chExt cx="259313" cy="259732"/>
            </a:xfrm>
          </p:grpSpPr>
          <p:sp>
            <p:nvSpPr>
              <p:cNvPr id="367" name="Trójkąt równoramienny 222"/>
              <p:cNvSpPr/>
              <p:nvPr/>
            </p:nvSpPr>
            <p:spPr>
              <a:xfrm>
                <a:off x="855188" y="6119308"/>
                <a:ext cx="159701" cy="19638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68" name="Trójkąt równoramienny 223"/>
              <p:cNvSpPr/>
              <p:nvPr/>
            </p:nvSpPr>
            <p:spPr>
              <a:xfrm rot="5400000" flipH="1">
                <a:off x="790997" y="6020539"/>
                <a:ext cx="145181" cy="21602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69" name="Elipsa 224"/>
              <p:cNvSpPr/>
              <p:nvPr/>
            </p:nvSpPr>
            <p:spPr>
              <a:xfrm>
                <a:off x="895474" y="6093296"/>
                <a:ext cx="72000" cy="72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</p:grpSp>
        <p:grpSp>
          <p:nvGrpSpPr>
            <p:cNvPr id="370" name="Grupa 7"/>
            <p:cNvGrpSpPr/>
            <p:nvPr/>
          </p:nvGrpSpPr>
          <p:grpSpPr>
            <a:xfrm flipV="1">
              <a:off x="5238475" y="3489452"/>
              <a:ext cx="197621" cy="176432"/>
              <a:chOff x="1801176" y="1996348"/>
              <a:chExt cx="263033" cy="234831"/>
            </a:xfrm>
          </p:grpSpPr>
          <p:grpSp>
            <p:nvGrpSpPr>
              <p:cNvPr id="371" name="Grupa 68"/>
              <p:cNvGrpSpPr/>
              <p:nvPr/>
            </p:nvGrpSpPr>
            <p:grpSpPr>
              <a:xfrm flipV="1">
                <a:off x="1801176" y="1996348"/>
                <a:ext cx="263033" cy="234831"/>
                <a:chOff x="276519" y="4429063"/>
                <a:chExt cx="263033" cy="234831"/>
              </a:xfrm>
            </p:grpSpPr>
            <p:sp>
              <p:nvSpPr>
                <p:cNvPr id="375" name="Oval 374"/>
                <p:cNvSpPr/>
                <p:nvPr/>
              </p:nvSpPr>
              <p:spPr bwMode="auto">
                <a:xfrm>
                  <a:off x="276519" y="4429063"/>
                  <a:ext cx="263033" cy="234831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b="1" dirty="0">
                    <a:solidFill>
                      <a:schemeClr val="accent2"/>
                    </a:solidFill>
                    <a:latin typeface="Arial" charset="0"/>
                  </a:endParaRPr>
                </a:p>
              </p:txBody>
            </p:sp>
            <p:cxnSp>
              <p:nvCxnSpPr>
                <p:cNvPr id="376" name="Straight Connector 375"/>
                <p:cNvCxnSpPr/>
                <p:nvPr/>
              </p:nvCxnSpPr>
              <p:spPr bwMode="auto">
                <a:xfrm rot="21000000" flipH="1">
                  <a:off x="430983" y="4493760"/>
                  <a:ext cx="92996" cy="150946"/>
                </a:xfrm>
                <a:prstGeom prst="lin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7" name="Straight Connector 376"/>
                <p:cNvCxnSpPr/>
                <p:nvPr/>
              </p:nvCxnSpPr>
              <p:spPr bwMode="auto">
                <a:xfrm rot="600000">
                  <a:off x="292093" y="4493760"/>
                  <a:ext cx="92996" cy="150946"/>
                </a:xfrm>
                <a:prstGeom prst="lin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372" name="Łącznik prosty ze strzałką 132"/>
              <p:cNvCxnSpPr/>
              <p:nvPr/>
            </p:nvCxnSpPr>
            <p:spPr>
              <a:xfrm rot="3420000">
                <a:off x="1910821" y="2159847"/>
                <a:ext cx="1152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Łącznik prosty ze strzałką 133"/>
              <p:cNvCxnSpPr/>
              <p:nvPr/>
            </p:nvCxnSpPr>
            <p:spPr>
              <a:xfrm rot="16200000">
                <a:off x="1875497" y="2057657"/>
                <a:ext cx="1152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Łącznik prosty ze strzałką 139"/>
              <p:cNvCxnSpPr/>
              <p:nvPr/>
            </p:nvCxnSpPr>
            <p:spPr>
              <a:xfrm rot="7380000">
                <a:off x="1841037" y="2159848"/>
                <a:ext cx="1152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8" name="Grupa 7"/>
            <p:cNvGrpSpPr/>
            <p:nvPr/>
          </p:nvGrpSpPr>
          <p:grpSpPr>
            <a:xfrm flipV="1">
              <a:off x="5585321" y="3181553"/>
              <a:ext cx="197621" cy="176432"/>
              <a:chOff x="1801176" y="1996348"/>
              <a:chExt cx="263033" cy="234831"/>
            </a:xfrm>
          </p:grpSpPr>
          <p:grpSp>
            <p:nvGrpSpPr>
              <p:cNvPr id="379" name="Grupa 68"/>
              <p:cNvGrpSpPr/>
              <p:nvPr/>
            </p:nvGrpSpPr>
            <p:grpSpPr>
              <a:xfrm flipV="1">
                <a:off x="1801176" y="1996348"/>
                <a:ext cx="263033" cy="234831"/>
                <a:chOff x="276519" y="4429063"/>
                <a:chExt cx="263033" cy="234831"/>
              </a:xfrm>
            </p:grpSpPr>
            <p:sp>
              <p:nvSpPr>
                <p:cNvPr id="383" name="Oval 382"/>
                <p:cNvSpPr/>
                <p:nvPr/>
              </p:nvSpPr>
              <p:spPr bwMode="auto">
                <a:xfrm>
                  <a:off x="276519" y="4429063"/>
                  <a:ext cx="263033" cy="234831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b="1" dirty="0">
                    <a:solidFill>
                      <a:schemeClr val="accent2"/>
                    </a:solidFill>
                    <a:latin typeface="Arial" charset="0"/>
                  </a:endParaRPr>
                </a:p>
              </p:txBody>
            </p:sp>
            <p:cxnSp>
              <p:nvCxnSpPr>
                <p:cNvPr id="384" name="Straight Connector 383"/>
                <p:cNvCxnSpPr/>
                <p:nvPr/>
              </p:nvCxnSpPr>
              <p:spPr bwMode="auto">
                <a:xfrm rot="21000000" flipH="1">
                  <a:off x="430983" y="4493760"/>
                  <a:ext cx="92996" cy="150946"/>
                </a:xfrm>
                <a:prstGeom prst="lin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5" name="Straight Connector 384"/>
                <p:cNvCxnSpPr/>
                <p:nvPr/>
              </p:nvCxnSpPr>
              <p:spPr bwMode="auto">
                <a:xfrm rot="600000">
                  <a:off x="292093" y="4493760"/>
                  <a:ext cx="92996" cy="150946"/>
                </a:xfrm>
                <a:prstGeom prst="lin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380" name="Łącznik prosty ze strzałką 132"/>
              <p:cNvCxnSpPr/>
              <p:nvPr/>
            </p:nvCxnSpPr>
            <p:spPr>
              <a:xfrm rot="3420000">
                <a:off x="1910821" y="2159847"/>
                <a:ext cx="1152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Łącznik prosty ze strzałką 133"/>
              <p:cNvCxnSpPr/>
              <p:nvPr/>
            </p:nvCxnSpPr>
            <p:spPr>
              <a:xfrm rot="16200000">
                <a:off x="1875497" y="2057657"/>
                <a:ext cx="1152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Łącznik prosty ze strzałką 139"/>
              <p:cNvCxnSpPr/>
              <p:nvPr/>
            </p:nvCxnSpPr>
            <p:spPr>
              <a:xfrm rot="7380000">
                <a:off x="1841037" y="2159848"/>
                <a:ext cx="1152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6" name="Grupa 24"/>
            <p:cNvGrpSpPr/>
            <p:nvPr/>
          </p:nvGrpSpPr>
          <p:grpSpPr>
            <a:xfrm rot="-780000">
              <a:off x="6316238" y="3092910"/>
              <a:ext cx="232201" cy="169117"/>
              <a:chOff x="758085" y="5975276"/>
              <a:chExt cx="339963" cy="225093"/>
            </a:xfrm>
          </p:grpSpPr>
          <p:sp>
            <p:nvSpPr>
              <p:cNvPr id="387" name="Trójkąt równoramienny 25"/>
              <p:cNvSpPr/>
              <p:nvPr/>
            </p:nvSpPr>
            <p:spPr>
              <a:xfrm rot="16200000">
                <a:off x="938543" y="6039132"/>
                <a:ext cx="143999" cy="175010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88" name="Trójkąt równoramienny 26"/>
              <p:cNvSpPr/>
              <p:nvPr/>
            </p:nvSpPr>
            <p:spPr>
              <a:xfrm rot="5400000" flipH="1">
                <a:off x="772616" y="6040657"/>
                <a:ext cx="145181" cy="174243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cxnSp>
            <p:nvCxnSpPr>
              <p:cNvPr id="389" name="Łącznik prostoliniowy 28"/>
              <p:cNvCxnSpPr/>
              <p:nvPr/>
            </p:nvCxnSpPr>
            <p:spPr>
              <a:xfrm>
                <a:off x="928260" y="5981288"/>
                <a:ext cx="0" cy="14400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Łącznik prostoliniowy 29"/>
              <p:cNvCxnSpPr/>
              <p:nvPr/>
            </p:nvCxnSpPr>
            <p:spPr>
              <a:xfrm rot="16200000">
                <a:off x="928268" y="5903276"/>
                <a:ext cx="0" cy="14400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1" name="Oval 390"/>
            <p:cNvSpPr/>
            <p:nvPr/>
          </p:nvSpPr>
          <p:spPr>
            <a:xfrm>
              <a:off x="6012160" y="3249985"/>
              <a:ext cx="108000" cy="108000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2" name="Grupa 221"/>
            <p:cNvGrpSpPr/>
            <p:nvPr/>
          </p:nvGrpSpPr>
          <p:grpSpPr>
            <a:xfrm>
              <a:off x="6647168" y="3162844"/>
              <a:ext cx="177115" cy="195141"/>
              <a:chOff x="755576" y="6055960"/>
              <a:chExt cx="259313" cy="259732"/>
            </a:xfrm>
          </p:grpSpPr>
          <p:sp>
            <p:nvSpPr>
              <p:cNvPr id="393" name="Trójkąt równoramienny 222"/>
              <p:cNvSpPr/>
              <p:nvPr/>
            </p:nvSpPr>
            <p:spPr>
              <a:xfrm>
                <a:off x="855188" y="6119308"/>
                <a:ext cx="159701" cy="19638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94" name="Trójkąt równoramienny 223"/>
              <p:cNvSpPr/>
              <p:nvPr/>
            </p:nvSpPr>
            <p:spPr>
              <a:xfrm rot="5400000" flipH="1">
                <a:off x="790997" y="6020539"/>
                <a:ext cx="145181" cy="21602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95" name="Elipsa 224"/>
              <p:cNvSpPr/>
              <p:nvPr/>
            </p:nvSpPr>
            <p:spPr>
              <a:xfrm>
                <a:off x="895474" y="6093296"/>
                <a:ext cx="72000" cy="72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</p:grpSp>
        <p:grpSp>
          <p:nvGrpSpPr>
            <p:cNvPr id="396" name="Grupa 7"/>
            <p:cNvGrpSpPr/>
            <p:nvPr/>
          </p:nvGrpSpPr>
          <p:grpSpPr>
            <a:xfrm flipV="1">
              <a:off x="6665571" y="3489452"/>
              <a:ext cx="197621" cy="176432"/>
              <a:chOff x="1801176" y="1996348"/>
              <a:chExt cx="263033" cy="234831"/>
            </a:xfrm>
          </p:grpSpPr>
          <p:grpSp>
            <p:nvGrpSpPr>
              <p:cNvPr id="397" name="Grupa 68"/>
              <p:cNvGrpSpPr/>
              <p:nvPr/>
            </p:nvGrpSpPr>
            <p:grpSpPr>
              <a:xfrm flipV="1">
                <a:off x="1801176" y="1996348"/>
                <a:ext cx="263033" cy="234831"/>
                <a:chOff x="276519" y="4429063"/>
                <a:chExt cx="263033" cy="234831"/>
              </a:xfrm>
            </p:grpSpPr>
            <p:sp>
              <p:nvSpPr>
                <p:cNvPr id="401" name="Oval 400"/>
                <p:cNvSpPr/>
                <p:nvPr/>
              </p:nvSpPr>
              <p:spPr bwMode="auto">
                <a:xfrm>
                  <a:off x="276519" y="4429063"/>
                  <a:ext cx="263033" cy="234831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b="1" dirty="0">
                    <a:solidFill>
                      <a:schemeClr val="accent2"/>
                    </a:solidFill>
                    <a:latin typeface="Arial" charset="0"/>
                  </a:endParaRPr>
                </a:p>
              </p:txBody>
            </p:sp>
            <p:cxnSp>
              <p:nvCxnSpPr>
                <p:cNvPr id="402" name="Straight Connector 401"/>
                <p:cNvCxnSpPr/>
                <p:nvPr/>
              </p:nvCxnSpPr>
              <p:spPr bwMode="auto">
                <a:xfrm rot="21000000" flipH="1">
                  <a:off x="430983" y="4493760"/>
                  <a:ext cx="92996" cy="150946"/>
                </a:xfrm>
                <a:prstGeom prst="lin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3" name="Straight Connector 402"/>
                <p:cNvCxnSpPr/>
                <p:nvPr/>
              </p:nvCxnSpPr>
              <p:spPr bwMode="auto">
                <a:xfrm rot="600000">
                  <a:off x="292093" y="4493760"/>
                  <a:ext cx="92996" cy="150946"/>
                </a:xfrm>
                <a:prstGeom prst="lin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398" name="Łącznik prosty ze strzałką 132"/>
              <p:cNvCxnSpPr/>
              <p:nvPr/>
            </p:nvCxnSpPr>
            <p:spPr>
              <a:xfrm rot="3420000">
                <a:off x="1910821" y="2159847"/>
                <a:ext cx="1152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Łącznik prosty ze strzałką 133"/>
              <p:cNvCxnSpPr/>
              <p:nvPr/>
            </p:nvCxnSpPr>
            <p:spPr>
              <a:xfrm rot="16200000">
                <a:off x="1875497" y="2057657"/>
                <a:ext cx="1152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0" name="Łącznik prosty ze strzałką 139"/>
              <p:cNvCxnSpPr/>
              <p:nvPr/>
            </p:nvCxnSpPr>
            <p:spPr>
              <a:xfrm rot="7380000">
                <a:off x="1841037" y="2159848"/>
                <a:ext cx="1152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4" name="Łącznik prostoliniowy 63"/>
            <p:cNvCxnSpPr/>
            <p:nvPr/>
          </p:nvCxnSpPr>
          <p:spPr>
            <a:xfrm rot="16200000" flipH="1">
              <a:off x="6768263" y="3465024"/>
              <a:ext cx="360000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5" name="Grupa 221"/>
            <p:cNvGrpSpPr/>
            <p:nvPr/>
          </p:nvGrpSpPr>
          <p:grpSpPr>
            <a:xfrm>
              <a:off x="7380312" y="3162844"/>
              <a:ext cx="177115" cy="195141"/>
              <a:chOff x="755576" y="6055960"/>
              <a:chExt cx="259313" cy="259732"/>
            </a:xfrm>
          </p:grpSpPr>
          <p:sp>
            <p:nvSpPr>
              <p:cNvPr id="406" name="Trójkąt równoramienny 222"/>
              <p:cNvSpPr/>
              <p:nvPr/>
            </p:nvSpPr>
            <p:spPr>
              <a:xfrm>
                <a:off x="855188" y="6119308"/>
                <a:ext cx="159701" cy="19638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407" name="Trójkąt równoramienny 223"/>
              <p:cNvSpPr/>
              <p:nvPr/>
            </p:nvSpPr>
            <p:spPr>
              <a:xfrm rot="5400000" flipH="1">
                <a:off x="790997" y="6020539"/>
                <a:ext cx="145181" cy="216024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408" name="Elipsa 224"/>
              <p:cNvSpPr/>
              <p:nvPr/>
            </p:nvSpPr>
            <p:spPr>
              <a:xfrm>
                <a:off x="895474" y="6093296"/>
                <a:ext cx="72000" cy="72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</p:grpSp>
        <p:grpSp>
          <p:nvGrpSpPr>
            <p:cNvPr id="409" name="Grupa 7"/>
            <p:cNvGrpSpPr/>
            <p:nvPr/>
          </p:nvGrpSpPr>
          <p:grpSpPr>
            <a:xfrm flipV="1">
              <a:off x="7380312" y="3489452"/>
              <a:ext cx="197621" cy="176432"/>
              <a:chOff x="1801176" y="1996348"/>
              <a:chExt cx="263033" cy="234831"/>
            </a:xfrm>
          </p:grpSpPr>
          <p:grpSp>
            <p:nvGrpSpPr>
              <p:cNvPr id="410" name="Grupa 68"/>
              <p:cNvGrpSpPr/>
              <p:nvPr/>
            </p:nvGrpSpPr>
            <p:grpSpPr>
              <a:xfrm flipV="1">
                <a:off x="1801176" y="1996348"/>
                <a:ext cx="263033" cy="234831"/>
                <a:chOff x="276519" y="4429063"/>
                <a:chExt cx="263033" cy="234831"/>
              </a:xfrm>
            </p:grpSpPr>
            <p:sp>
              <p:nvSpPr>
                <p:cNvPr id="414" name="Oval 413"/>
                <p:cNvSpPr/>
                <p:nvPr/>
              </p:nvSpPr>
              <p:spPr bwMode="auto">
                <a:xfrm>
                  <a:off x="276519" y="4429063"/>
                  <a:ext cx="263033" cy="234831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b="1" dirty="0">
                    <a:solidFill>
                      <a:schemeClr val="accent2"/>
                    </a:solidFill>
                    <a:latin typeface="Arial" charset="0"/>
                  </a:endParaRPr>
                </a:p>
              </p:txBody>
            </p:sp>
            <p:cxnSp>
              <p:nvCxnSpPr>
                <p:cNvPr id="415" name="Straight Connector 414"/>
                <p:cNvCxnSpPr/>
                <p:nvPr/>
              </p:nvCxnSpPr>
              <p:spPr bwMode="auto">
                <a:xfrm rot="21000000" flipH="1">
                  <a:off x="430983" y="4493760"/>
                  <a:ext cx="92996" cy="150946"/>
                </a:xfrm>
                <a:prstGeom prst="lin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6" name="Straight Connector 415"/>
                <p:cNvCxnSpPr/>
                <p:nvPr/>
              </p:nvCxnSpPr>
              <p:spPr bwMode="auto">
                <a:xfrm rot="600000">
                  <a:off x="292093" y="4493760"/>
                  <a:ext cx="92996" cy="150946"/>
                </a:xfrm>
                <a:prstGeom prst="lin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411" name="Łącznik prosty ze strzałką 132"/>
              <p:cNvCxnSpPr/>
              <p:nvPr/>
            </p:nvCxnSpPr>
            <p:spPr>
              <a:xfrm rot="3420000">
                <a:off x="1910821" y="2159847"/>
                <a:ext cx="1152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2" name="Łącznik prosty ze strzałką 133"/>
              <p:cNvCxnSpPr/>
              <p:nvPr/>
            </p:nvCxnSpPr>
            <p:spPr>
              <a:xfrm rot="16200000">
                <a:off x="1875497" y="2057657"/>
                <a:ext cx="1152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Łącznik prosty ze strzałką 139"/>
              <p:cNvCxnSpPr/>
              <p:nvPr/>
            </p:nvCxnSpPr>
            <p:spPr>
              <a:xfrm rot="7380000">
                <a:off x="1841037" y="2159848"/>
                <a:ext cx="1152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17" name="Łącznik prostoliniowy 63"/>
            <p:cNvCxnSpPr/>
            <p:nvPr/>
          </p:nvCxnSpPr>
          <p:spPr>
            <a:xfrm rot="16200000" flipH="1">
              <a:off x="7920392" y="3465024"/>
              <a:ext cx="360000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8" name="Grupa 7"/>
            <p:cNvGrpSpPr/>
            <p:nvPr/>
          </p:nvGrpSpPr>
          <p:grpSpPr>
            <a:xfrm flipV="1">
              <a:off x="7020272" y="3489452"/>
              <a:ext cx="197621" cy="176432"/>
              <a:chOff x="1801176" y="1996348"/>
              <a:chExt cx="263033" cy="234831"/>
            </a:xfrm>
          </p:grpSpPr>
          <p:grpSp>
            <p:nvGrpSpPr>
              <p:cNvPr id="419" name="Grupa 68"/>
              <p:cNvGrpSpPr/>
              <p:nvPr/>
            </p:nvGrpSpPr>
            <p:grpSpPr>
              <a:xfrm flipV="1">
                <a:off x="1801176" y="1996348"/>
                <a:ext cx="263033" cy="234831"/>
                <a:chOff x="276519" y="4429063"/>
                <a:chExt cx="263033" cy="234831"/>
              </a:xfrm>
            </p:grpSpPr>
            <p:sp>
              <p:nvSpPr>
                <p:cNvPr id="423" name="Oval 422"/>
                <p:cNvSpPr/>
                <p:nvPr/>
              </p:nvSpPr>
              <p:spPr bwMode="auto">
                <a:xfrm>
                  <a:off x="276519" y="4429063"/>
                  <a:ext cx="263033" cy="234831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b="1" dirty="0">
                    <a:solidFill>
                      <a:schemeClr val="accent2"/>
                    </a:solidFill>
                    <a:latin typeface="Arial" charset="0"/>
                  </a:endParaRPr>
                </a:p>
              </p:txBody>
            </p:sp>
            <p:cxnSp>
              <p:nvCxnSpPr>
                <p:cNvPr id="424" name="Straight Connector 423"/>
                <p:cNvCxnSpPr/>
                <p:nvPr/>
              </p:nvCxnSpPr>
              <p:spPr bwMode="auto">
                <a:xfrm rot="21000000" flipH="1">
                  <a:off x="430983" y="4493760"/>
                  <a:ext cx="92996" cy="150946"/>
                </a:xfrm>
                <a:prstGeom prst="lin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25" name="Straight Connector 424"/>
                <p:cNvCxnSpPr/>
                <p:nvPr/>
              </p:nvCxnSpPr>
              <p:spPr bwMode="auto">
                <a:xfrm rot="600000">
                  <a:off x="292093" y="4493760"/>
                  <a:ext cx="92996" cy="150946"/>
                </a:xfrm>
                <a:prstGeom prst="lin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420" name="Łącznik prosty ze strzałką 132"/>
              <p:cNvCxnSpPr/>
              <p:nvPr/>
            </p:nvCxnSpPr>
            <p:spPr>
              <a:xfrm rot="3420000">
                <a:off x="1910821" y="2159847"/>
                <a:ext cx="1152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Łącznik prosty ze strzałką 133"/>
              <p:cNvCxnSpPr/>
              <p:nvPr/>
            </p:nvCxnSpPr>
            <p:spPr>
              <a:xfrm rot="16200000">
                <a:off x="1875497" y="2057657"/>
                <a:ext cx="1152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Łącznik prosty ze strzałką 139"/>
              <p:cNvCxnSpPr/>
              <p:nvPr/>
            </p:nvCxnSpPr>
            <p:spPr>
              <a:xfrm rot="7380000">
                <a:off x="1841037" y="2159848"/>
                <a:ext cx="1152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6" name="Grupa 24"/>
            <p:cNvGrpSpPr/>
            <p:nvPr/>
          </p:nvGrpSpPr>
          <p:grpSpPr>
            <a:xfrm rot="60000">
              <a:off x="7813968" y="3319218"/>
              <a:ext cx="211092" cy="186029"/>
              <a:chOff x="758085" y="5975276"/>
              <a:chExt cx="339963" cy="225093"/>
            </a:xfrm>
          </p:grpSpPr>
          <p:sp>
            <p:nvSpPr>
              <p:cNvPr id="427" name="Trójkąt równoramienny 25"/>
              <p:cNvSpPr/>
              <p:nvPr/>
            </p:nvSpPr>
            <p:spPr>
              <a:xfrm rot="16200000">
                <a:off x="938543" y="6039132"/>
                <a:ext cx="143999" cy="175010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428" name="Trójkąt równoramienny 26"/>
              <p:cNvSpPr/>
              <p:nvPr/>
            </p:nvSpPr>
            <p:spPr>
              <a:xfrm rot="5400000" flipH="1">
                <a:off x="772616" y="6040657"/>
                <a:ext cx="145181" cy="174243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cxnSp>
            <p:nvCxnSpPr>
              <p:cNvPr id="429" name="Łącznik prostoliniowy 28"/>
              <p:cNvCxnSpPr/>
              <p:nvPr/>
            </p:nvCxnSpPr>
            <p:spPr>
              <a:xfrm>
                <a:off x="928260" y="5981288"/>
                <a:ext cx="0" cy="14400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Łącznik prostoliniowy 29"/>
              <p:cNvCxnSpPr/>
              <p:nvPr/>
            </p:nvCxnSpPr>
            <p:spPr>
              <a:xfrm rot="16200000">
                <a:off x="928268" y="5903276"/>
                <a:ext cx="0" cy="14400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1" name="Łącznik prostoliniowy 63"/>
            <p:cNvCxnSpPr/>
            <p:nvPr/>
          </p:nvCxnSpPr>
          <p:spPr>
            <a:xfrm rot="16200000" flipH="1">
              <a:off x="215536" y="3464984"/>
              <a:ext cx="360000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/>
          <p:cNvSpPr/>
          <p:nvPr/>
        </p:nvSpPr>
        <p:spPr>
          <a:xfrm>
            <a:off x="1919537" y="3268648"/>
            <a:ext cx="347413" cy="2789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2" name="Rectangle 181"/>
          <p:cNvSpPr/>
          <p:nvPr/>
        </p:nvSpPr>
        <p:spPr>
          <a:xfrm>
            <a:off x="6329303" y="3247700"/>
            <a:ext cx="347413" cy="2789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3" name="Rectangle 182"/>
          <p:cNvSpPr/>
          <p:nvPr/>
        </p:nvSpPr>
        <p:spPr>
          <a:xfrm>
            <a:off x="4463297" y="3155204"/>
            <a:ext cx="347413" cy="2789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4" name="Rectangle 183"/>
          <p:cNvSpPr/>
          <p:nvPr/>
        </p:nvSpPr>
        <p:spPr>
          <a:xfrm>
            <a:off x="4835781" y="3002203"/>
            <a:ext cx="347413" cy="2789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52772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SC_02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2499" r="8749" b="16389"/>
          <a:stretch>
            <a:fillRect/>
          </a:stretch>
        </p:blipFill>
        <p:spPr bwMode="auto">
          <a:xfrm>
            <a:off x="0" y="0"/>
            <a:ext cx="990600" cy="57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990600" y="272113"/>
            <a:ext cx="4000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16" idx="1"/>
          </p:cNvCxnSpPr>
          <p:nvPr/>
        </p:nvCxnSpPr>
        <p:spPr>
          <a:xfrm>
            <a:off x="4946425" y="272113"/>
            <a:ext cx="6254975" cy="1487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DSC_02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2499" r="8749" b="16389"/>
          <a:stretch>
            <a:fillRect/>
          </a:stretch>
        </p:blipFill>
        <p:spPr bwMode="auto">
          <a:xfrm>
            <a:off x="11201400" y="0"/>
            <a:ext cx="990600" cy="57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7226678"/>
              </p:ext>
            </p:extLst>
          </p:nvPr>
        </p:nvGraphicFramePr>
        <p:xfrm>
          <a:off x="495300" y="652991"/>
          <a:ext cx="11255376" cy="446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902">
                  <a:extLst>
                    <a:ext uri="{9D8B030D-6E8A-4147-A177-3AD203B41FA5}">
                      <a16:colId xmlns:a16="http://schemas.microsoft.com/office/drawing/2014/main" val="21939103"/>
                    </a:ext>
                  </a:extLst>
                </a:gridCol>
                <a:gridCol w="7610474">
                  <a:extLst>
                    <a:ext uri="{9D8B030D-6E8A-4147-A177-3AD203B41FA5}">
                      <a16:colId xmlns:a16="http://schemas.microsoft.com/office/drawing/2014/main" val="72469199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sv-SE" dirty="0" err="1"/>
                        <a:t>Beamline</a:t>
                      </a:r>
                      <a:r>
                        <a:rPr lang="sv-SE" dirty="0"/>
                        <a:t> PLC PRODUCED to Ring PLC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1416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000" dirty="0"/>
                        <a:t>O_CLOSE_FIRST_VALVE_ONCE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 err="1"/>
                        <a:t>This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will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close</a:t>
                      </a:r>
                      <a:r>
                        <a:rPr lang="sv-SE" sz="1000" dirty="0"/>
                        <a:t> VGMB01</a:t>
                      </a:r>
                      <a:r>
                        <a:rPr lang="sv-SE" sz="1000" baseline="0" dirty="0"/>
                        <a:t> </a:t>
                      </a:r>
                      <a:r>
                        <a:rPr lang="sv-SE" sz="1000" baseline="0" dirty="0" err="1"/>
                        <a:t>once</a:t>
                      </a:r>
                      <a:r>
                        <a:rPr lang="sv-SE" sz="1000" baseline="0" dirty="0"/>
                        <a:t> and </a:t>
                      </a:r>
                      <a:r>
                        <a:rPr lang="sv-SE" sz="1000" baseline="0" dirty="0" err="1"/>
                        <a:t>close</a:t>
                      </a:r>
                      <a:r>
                        <a:rPr lang="sv-SE" sz="1000" baseline="0" dirty="0"/>
                        <a:t> HAA01 </a:t>
                      </a:r>
                      <a:r>
                        <a:rPr lang="sv-SE" sz="1000" baseline="0" dirty="0" err="1"/>
                        <a:t>once</a:t>
                      </a:r>
                      <a:endParaRPr lang="sv-SE" sz="1000" baseline="0" dirty="0"/>
                    </a:p>
                    <a:p>
                      <a:r>
                        <a:rPr lang="sv-SE" sz="1000" baseline="0" dirty="0" err="1"/>
                        <a:t>Create</a:t>
                      </a:r>
                      <a:r>
                        <a:rPr lang="sv-SE" sz="1000" baseline="0" dirty="0"/>
                        <a:t> an alarm ”</a:t>
                      </a:r>
                      <a:r>
                        <a:rPr lang="en-US" sz="1000" baseline="0" dirty="0"/>
                        <a:t>Valve Interlock from Beamline to R1”</a:t>
                      </a:r>
                      <a:endParaRPr lang="sv-S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318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000" dirty="0"/>
                        <a:t>O_CLOSE_SECOND_VALVE_ONCE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dirty="0" err="1"/>
                        <a:t>This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will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close</a:t>
                      </a:r>
                      <a:r>
                        <a:rPr lang="sv-SE" sz="1000" dirty="0"/>
                        <a:t> VGRC01</a:t>
                      </a:r>
                      <a:r>
                        <a:rPr lang="sv-SE" sz="1000" baseline="0" dirty="0"/>
                        <a:t> </a:t>
                      </a:r>
                      <a:r>
                        <a:rPr lang="sv-SE" sz="1000" baseline="0" dirty="0" err="1"/>
                        <a:t>once</a:t>
                      </a:r>
                      <a:r>
                        <a:rPr lang="sv-SE" sz="1000" baseline="0" dirty="0"/>
                        <a:t> and </a:t>
                      </a:r>
                      <a:r>
                        <a:rPr lang="sv-SE" sz="1000" baseline="0" dirty="0" err="1"/>
                        <a:t>close</a:t>
                      </a:r>
                      <a:r>
                        <a:rPr lang="sv-SE" sz="1000" baseline="0" dirty="0"/>
                        <a:t> </a:t>
                      </a:r>
                      <a:r>
                        <a:rPr lang="sv-SE" sz="1000" dirty="0"/>
                        <a:t>VGRC02</a:t>
                      </a:r>
                      <a:r>
                        <a:rPr lang="sv-SE" sz="1000" baseline="0" dirty="0"/>
                        <a:t> </a:t>
                      </a:r>
                      <a:r>
                        <a:rPr lang="sv-SE" sz="1000" baseline="0" dirty="0" err="1"/>
                        <a:t>once</a:t>
                      </a:r>
                      <a:endParaRPr lang="sv-SE" sz="1000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baseline="0" dirty="0" err="1"/>
                        <a:t>Create</a:t>
                      </a:r>
                      <a:r>
                        <a:rPr lang="sv-SE" sz="1000" baseline="0" dirty="0"/>
                        <a:t> an alarm ”</a:t>
                      </a:r>
                      <a:r>
                        <a:rPr lang="en-US" sz="1000" baseline="0" dirty="0"/>
                        <a:t>Valve Interlock from Beamline to R1”</a:t>
                      </a:r>
                      <a:endParaRPr lang="sv-S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898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000" dirty="0"/>
                        <a:t>O_FE_CLOSED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 err="1"/>
                        <a:t>This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will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creat</a:t>
                      </a:r>
                      <a:r>
                        <a:rPr lang="sv-SE" sz="1000" dirty="0"/>
                        <a:t> an </a:t>
                      </a:r>
                      <a:r>
                        <a:rPr lang="sv-SE" sz="1000" dirty="0" err="1"/>
                        <a:t>indication</a:t>
                      </a:r>
                      <a:r>
                        <a:rPr lang="sv-SE" sz="1000" dirty="0"/>
                        <a:t> in TANGO </a:t>
                      </a:r>
                      <a:r>
                        <a:rPr lang="sv-SE" sz="1000" dirty="0" err="1"/>
                        <a:t>that</a:t>
                      </a:r>
                      <a:r>
                        <a:rPr lang="sv-SE" sz="1000" dirty="0"/>
                        <a:t> Front end is </a:t>
                      </a:r>
                      <a:r>
                        <a:rPr lang="sv-SE" sz="1000" dirty="0" err="1"/>
                        <a:t>closed</a:t>
                      </a:r>
                      <a:endParaRPr lang="sv-S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869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000" dirty="0"/>
                        <a:t>O_FE_OK_TO_OPEN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dirty="0" err="1"/>
                        <a:t>This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will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creat</a:t>
                      </a:r>
                      <a:r>
                        <a:rPr lang="sv-SE" sz="1000" dirty="0"/>
                        <a:t> an </a:t>
                      </a:r>
                      <a:r>
                        <a:rPr lang="sv-SE" sz="1000" dirty="0" err="1"/>
                        <a:t>indication</a:t>
                      </a:r>
                      <a:r>
                        <a:rPr lang="sv-SE" sz="1000" dirty="0"/>
                        <a:t> in TANGO </a:t>
                      </a:r>
                      <a:r>
                        <a:rPr lang="sv-SE" sz="1000" dirty="0" err="1"/>
                        <a:t>that</a:t>
                      </a:r>
                      <a:r>
                        <a:rPr lang="sv-SE" sz="1000" dirty="0"/>
                        <a:t> it is </a:t>
                      </a:r>
                      <a:r>
                        <a:rPr lang="sv-SE" sz="1000" dirty="0" err="1"/>
                        <a:t>possible</a:t>
                      </a:r>
                      <a:r>
                        <a:rPr lang="sv-SE" sz="1000" dirty="0"/>
                        <a:t> to </a:t>
                      </a:r>
                      <a:r>
                        <a:rPr lang="sv-SE" sz="1000" dirty="0" err="1"/>
                        <a:t>open</a:t>
                      </a:r>
                      <a:r>
                        <a:rPr lang="sv-SE" sz="1000" dirty="0"/>
                        <a:t> Front end</a:t>
                      </a:r>
                    </a:p>
                    <a:p>
                      <a:endParaRPr lang="sv-S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2231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000" dirty="0"/>
                        <a:t>O_FE_OPEN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dirty="0" err="1"/>
                        <a:t>This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will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creat</a:t>
                      </a:r>
                      <a:r>
                        <a:rPr lang="sv-SE" sz="1000" dirty="0"/>
                        <a:t> an </a:t>
                      </a:r>
                      <a:r>
                        <a:rPr lang="sv-SE" sz="1000" dirty="0" err="1"/>
                        <a:t>indication</a:t>
                      </a:r>
                      <a:r>
                        <a:rPr lang="sv-SE" sz="1000" dirty="0"/>
                        <a:t> in TANGO </a:t>
                      </a:r>
                      <a:r>
                        <a:rPr lang="sv-SE" sz="1000" dirty="0" err="1"/>
                        <a:t>that</a:t>
                      </a:r>
                      <a:r>
                        <a:rPr lang="sv-SE" sz="1000" dirty="0"/>
                        <a:t> Front end is </a:t>
                      </a:r>
                      <a:r>
                        <a:rPr lang="sv-SE" sz="1000" dirty="0" err="1"/>
                        <a:t>open</a:t>
                      </a:r>
                      <a:endParaRPr lang="sv-S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6457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000" dirty="0"/>
                        <a:t>O_FIRST_VALVE_INTERLOCK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dirty="0"/>
                        <a:t>(</a:t>
                      </a:r>
                      <a:r>
                        <a:rPr lang="sv-SE" sz="1000" dirty="0" err="1"/>
                        <a:t>False</a:t>
                      </a:r>
                      <a:r>
                        <a:rPr lang="sv-SE" sz="1000" dirty="0"/>
                        <a:t> = Interlock is </a:t>
                      </a:r>
                      <a:r>
                        <a:rPr lang="sv-SE" sz="1000" dirty="0" err="1"/>
                        <a:t>true</a:t>
                      </a:r>
                      <a:r>
                        <a:rPr lang="sv-SE" sz="1000" dirty="0"/>
                        <a:t>)</a:t>
                      </a:r>
                    </a:p>
                    <a:p>
                      <a:r>
                        <a:rPr lang="sv-SE" sz="1000" dirty="0" err="1"/>
                        <a:t>This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will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close</a:t>
                      </a:r>
                      <a:r>
                        <a:rPr lang="sv-SE" sz="1000" dirty="0"/>
                        <a:t> VGMB01</a:t>
                      </a:r>
                      <a:r>
                        <a:rPr lang="sv-SE" sz="1000" baseline="0" dirty="0"/>
                        <a:t> and </a:t>
                      </a:r>
                      <a:r>
                        <a:rPr lang="sv-SE" sz="1000" baseline="0" dirty="0" err="1"/>
                        <a:t>close</a:t>
                      </a:r>
                      <a:r>
                        <a:rPr lang="sv-SE" sz="1000" baseline="0" dirty="0"/>
                        <a:t> HAA01. </a:t>
                      </a:r>
                      <a:r>
                        <a:rPr lang="sv-SE" sz="1000" baseline="0" dirty="0" err="1"/>
                        <a:t>They</a:t>
                      </a:r>
                      <a:r>
                        <a:rPr lang="sv-SE" sz="1000" baseline="0" dirty="0"/>
                        <a:t> </a:t>
                      </a:r>
                      <a:r>
                        <a:rPr lang="sv-SE" sz="1000" baseline="0" dirty="0" err="1"/>
                        <a:t>will</a:t>
                      </a:r>
                      <a:r>
                        <a:rPr lang="sv-SE" sz="1000" baseline="0" dirty="0"/>
                        <a:t> </a:t>
                      </a:r>
                      <a:r>
                        <a:rPr lang="sv-SE" sz="1000" baseline="0" dirty="0" err="1"/>
                        <a:t>remain</a:t>
                      </a:r>
                      <a:r>
                        <a:rPr lang="sv-SE" sz="1000" baseline="0" dirty="0"/>
                        <a:t> </a:t>
                      </a:r>
                      <a:r>
                        <a:rPr lang="sv-SE" sz="1000" baseline="0" dirty="0" err="1"/>
                        <a:t>closed</a:t>
                      </a:r>
                      <a:endParaRPr lang="sv-SE" sz="1000" baseline="0" dirty="0"/>
                    </a:p>
                    <a:p>
                      <a:r>
                        <a:rPr lang="sv-SE" sz="1000" baseline="0" dirty="0" err="1"/>
                        <a:t>Create</a:t>
                      </a:r>
                      <a:r>
                        <a:rPr lang="sv-SE" sz="1000" baseline="0" dirty="0"/>
                        <a:t> an alarm ”</a:t>
                      </a:r>
                      <a:r>
                        <a:rPr lang="en-US" sz="1000" baseline="0" dirty="0"/>
                        <a:t>Valve Interlock from Beamline to R1”</a:t>
                      </a:r>
                      <a:endParaRPr lang="sv-S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3884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000" dirty="0"/>
                        <a:t>O_ID_OPEN_REQUEST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Not implemented in Ring PLC. TBA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6362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fr-FR" sz="1000" kern="100" dirty="0"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Mangal"/>
                        </a:rPr>
                        <a:t>O_MAINT_MODE_REQUEST</a:t>
                      </a:r>
                      <a:endParaRPr lang="sv-SE" sz="1000" kern="100" dirty="0"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Mangal"/>
                      </a:endParaRPr>
                    </a:p>
                  </a:txBody>
                  <a:tcPr marL="17145" marR="17780" marT="17780" marB="17780"/>
                </a:tc>
                <a:tc>
                  <a:txBody>
                    <a:bodyPr/>
                    <a:lstStyle/>
                    <a:p>
                      <a:pPr marL="71755" algn="l">
                        <a:lnSpc>
                          <a:spcPct val="100000"/>
                        </a:lnSpc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GB" sz="1000" kern="100" dirty="0">
                          <a:effectLst/>
                          <a:latin typeface="+mn-lt"/>
                          <a:ea typeface="Microsoft YaHei" panose="020B0503020204020204" pitchFamily="34" charset="-122"/>
                          <a:cs typeface="Mangal"/>
                        </a:rPr>
                        <a:t>PLC key in REMOTE position</a:t>
                      </a:r>
                    </a:p>
                    <a:p>
                      <a:pPr marL="71755" algn="l">
                        <a:lnSpc>
                          <a:spcPct val="100000"/>
                        </a:lnSpc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GB" sz="1000" kern="100" dirty="0">
                          <a:effectLst/>
                          <a:latin typeface="+mn-lt"/>
                          <a:ea typeface="Microsoft YaHei" panose="020B0503020204020204" pitchFamily="34" charset="-122"/>
                          <a:cs typeface="Mangal"/>
                        </a:rPr>
                        <a:t>HAA01 will be closed and remained closed</a:t>
                      </a:r>
                    </a:p>
                    <a:p>
                      <a:pPr marL="71755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85"/>
                        </a:spcBef>
                        <a:spcAft>
                          <a:spcPts val="28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00" dirty="0">
                          <a:effectLst/>
                          <a:latin typeface="+mn-lt"/>
                          <a:ea typeface="Microsoft YaHei" panose="020B0503020204020204" pitchFamily="34" charset="-122"/>
                          <a:cs typeface="Mangal"/>
                        </a:rPr>
                        <a:t>VGMB01 will be closed and remained closed</a:t>
                      </a:r>
                    </a:p>
                    <a:p>
                      <a:pPr marL="71755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85"/>
                        </a:spcBef>
                        <a:spcAft>
                          <a:spcPts val="28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dirty="0">
                          <a:latin typeface="+mn-lt"/>
                        </a:rPr>
                        <a:t>In </a:t>
                      </a:r>
                      <a:r>
                        <a:rPr lang="sv-SE" sz="1000" dirty="0" err="1">
                          <a:latin typeface="+mn-lt"/>
                        </a:rPr>
                        <a:t>case</a:t>
                      </a:r>
                      <a:r>
                        <a:rPr lang="sv-SE" sz="1000" dirty="0">
                          <a:latin typeface="+mn-lt"/>
                        </a:rPr>
                        <a:t> VGMB01 or HAA01 is NOT </a:t>
                      </a:r>
                      <a:r>
                        <a:rPr lang="sv-SE" sz="1000" dirty="0" err="1">
                          <a:latin typeface="+mn-lt"/>
                        </a:rPr>
                        <a:t>closed</a:t>
                      </a:r>
                      <a:r>
                        <a:rPr lang="sv-SE" sz="1000" dirty="0">
                          <a:latin typeface="+mn-lt"/>
                        </a:rPr>
                        <a:t>,</a:t>
                      </a:r>
                      <a:r>
                        <a:rPr lang="sv-SE" sz="1000" baseline="0" dirty="0">
                          <a:latin typeface="+mn-lt"/>
                        </a:rPr>
                        <a:t> </a:t>
                      </a:r>
                      <a:r>
                        <a:rPr lang="sv-SE" sz="1000" baseline="0" dirty="0" err="1">
                          <a:latin typeface="+mn-lt"/>
                        </a:rPr>
                        <a:t>this</a:t>
                      </a:r>
                      <a:r>
                        <a:rPr lang="sv-SE" sz="1000" baseline="0" dirty="0">
                          <a:latin typeface="+mn-lt"/>
                        </a:rPr>
                        <a:t> </a:t>
                      </a:r>
                      <a:r>
                        <a:rPr lang="sv-SE" sz="1000" baseline="0" dirty="0" err="1">
                          <a:latin typeface="+mn-lt"/>
                        </a:rPr>
                        <a:t>will</a:t>
                      </a:r>
                      <a:r>
                        <a:rPr lang="sv-SE" sz="1000" baseline="0" dirty="0">
                          <a:latin typeface="+mn-lt"/>
                        </a:rPr>
                        <a:t> </a:t>
                      </a:r>
                      <a:r>
                        <a:rPr lang="sv-SE" sz="1000" baseline="0" dirty="0" err="1">
                          <a:latin typeface="+mn-lt"/>
                        </a:rPr>
                        <a:t>dump</a:t>
                      </a:r>
                      <a:r>
                        <a:rPr lang="sv-SE" sz="1000" baseline="0" dirty="0">
                          <a:latin typeface="+mn-lt"/>
                        </a:rPr>
                        <a:t> the ring </a:t>
                      </a:r>
                      <a:r>
                        <a:rPr lang="sv-SE" sz="1000" baseline="0" dirty="0" err="1">
                          <a:latin typeface="+mn-lt"/>
                        </a:rPr>
                        <a:t>beam</a:t>
                      </a:r>
                      <a:endParaRPr lang="sv-SE" sz="1000" baseline="0" dirty="0">
                        <a:latin typeface="+mn-lt"/>
                      </a:endParaRPr>
                    </a:p>
                  </a:txBody>
                  <a:tcPr marL="17145" marR="17780" marT="17780" marB="17780"/>
                </a:tc>
                <a:extLst>
                  <a:ext uri="{0D108BD9-81ED-4DB2-BD59-A6C34878D82A}">
                    <a16:rowId xmlns:a16="http://schemas.microsoft.com/office/drawing/2014/main" val="331698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GB" sz="1000" kern="100" dirty="0"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Mangal"/>
                        </a:rPr>
                        <a:t>O_</a:t>
                      </a:r>
                      <a:r>
                        <a:rPr lang="fr-FR" sz="1000" kern="100" dirty="0"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Mangal"/>
                        </a:rPr>
                        <a:t>LEAVE_</a:t>
                      </a:r>
                      <a:r>
                        <a:rPr lang="en-GB" sz="1000" kern="100" dirty="0"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Mangal"/>
                        </a:rPr>
                        <a:t>MAINT_MODE_REQUEST</a:t>
                      </a:r>
                      <a:endParaRPr lang="sv-SE" sz="1000" kern="100" dirty="0"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Mangal"/>
                      </a:endParaRPr>
                    </a:p>
                  </a:txBody>
                  <a:tcPr marL="17145" marR="17780" marT="17780" marB="17780"/>
                </a:tc>
                <a:tc>
                  <a:txBody>
                    <a:bodyPr/>
                    <a:lstStyle/>
                    <a:p>
                      <a:pPr marL="71755" algn="l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GB" sz="1000" kern="100" dirty="0"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Mangal"/>
                        </a:rPr>
                        <a:t>PLC key in RUN position, no action taken</a:t>
                      </a:r>
                      <a:endParaRPr lang="sv-SE" sz="1000" kern="100" dirty="0"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Mangal"/>
                      </a:endParaRPr>
                    </a:p>
                  </a:txBody>
                  <a:tcPr marL="17145" marR="17780" marT="17780" marB="17780"/>
                </a:tc>
                <a:extLst>
                  <a:ext uri="{0D108BD9-81ED-4DB2-BD59-A6C34878D82A}">
                    <a16:rowId xmlns:a16="http://schemas.microsoft.com/office/drawing/2014/main" val="679306888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9296" y="1124512"/>
            <a:ext cx="3371380" cy="460897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7915275" y="2667001"/>
            <a:ext cx="1895475" cy="20954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05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SC_02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2499" r="8749" b="16389"/>
          <a:stretch>
            <a:fillRect/>
          </a:stretch>
        </p:blipFill>
        <p:spPr bwMode="auto">
          <a:xfrm>
            <a:off x="0" y="0"/>
            <a:ext cx="990600" cy="57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990600" y="272113"/>
            <a:ext cx="4000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16" idx="1"/>
          </p:cNvCxnSpPr>
          <p:nvPr/>
        </p:nvCxnSpPr>
        <p:spPr>
          <a:xfrm>
            <a:off x="4946425" y="272113"/>
            <a:ext cx="6254975" cy="1487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DSC_02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2499" r="8749" b="16389"/>
          <a:stretch>
            <a:fillRect/>
          </a:stretch>
        </p:blipFill>
        <p:spPr bwMode="auto">
          <a:xfrm>
            <a:off x="11201400" y="0"/>
            <a:ext cx="990600" cy="57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814139"/>
              </p:ext>
            </p:extLst>
          </p:nvPr>
        </p:nvGraphicFramePr>
        <p:xfrm>
          <a:off x="495300" y="652991"/>
          <a:ext cx="11255376" cy="495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902">
                  <a:extLst>
                    <a:ext uri="{9D8B030D-6E8A-4147-A177-3AD203B41FA5}">
                      <a16:colId xmlns:a16="http://schemas.microsoft.com/office/drawing/2014/main" val="21939103"/>
                    </a:ext>
                  </a:extLst>
                </a:gridCol>
                <a:gridCol w="7610474">
                  <a:extLst>
                    <a:ext uri="{9D8B030D-6E8A-4147-A177-3AD203B41FA5}">
                      <a16:colId xmlns:a16="http://schemas.microsoft.com/office/drawing/2014/main" val="72469199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sv-SE" dirty="0" err="1"/>
                        <a:t>Beamline</a:t>
                      </a:r>
                      <a:r>
                        <a:rPr lang="sv-SE" dirty="0"/>
                        <a:t> PLC PRODUCED to Ring PLC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1416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000" dirty="0"/>
                        <a:t>O_CLOSE_FIRST_VALVE_ONCE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 err="1"/>
                        <a:t>This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will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close</a:t>
                      </a:r>
                      <a:r>
                        <a:rPr lang="sv-SE" sz="1000" dirty="0"/>
                        <a:t> VGMB01</a:t>
                      </a:r>
                      <a:r>
                        <a:rPr lang="sv-SE" sz="1000" baseline="0" dirty="0"/>
                        <a:t> </a:t>
                      </a:r>
                      <a:r>
                        <a:rPr lang="sv-SE" sz="1000" baseline="0" dirty="0" err="1"/>
                        <a:t>once</a:t>
                      </a:r>
                      <a:r>
                        <a:rPr lang="sv-SE" sz="1000" baseline="0" dirty="0"/>
                        <a:t> and </a:t>
                      </a:r>
                      <a:r>
                        <a:rPr lang="sv-SE" sz="1000" baseline="0" dirty="0" err="1"/>
                        <a:t>close</a:t>
                      </a:r>
                      <a:r>
                        <a:rPr lang="sv-SE" sz="1000" baseline="0" dirty="0"/>
                        <a:t> HAA01 </a:t>
                      </a:r>
                      <a:r>
                        <a:rPr lang="sv-SE" sz="1000" baseline="0" dirty="0" err="1"/>
                        <a:t>once</a:t>
                      </a:r>
                      <a:endParaRPr lang="sv-SE" sz="1000" baseline="0" dirty="0"/>
                    </a:p>
                    <a:p>
                      <a:r>
                        <a:rPr lang="sv-SE" sz="1000" baseline="0" dirty="0" err="1"/>
                        <a:t>Create</a:t>
                      </a:r>
                      <a:r>
                        <a:rPr lang="sv-SE" sz="1000" baseline="0" dirty="0"/>
                        <a:t> an alarm ”</a:t>
                      </a:r>
                      <a:r>
                        <a:rPr lang="en-US" sz="1000" baseline="0" dirty="0"/>
                        <a:t>Valve Interlock from Beamline to R1”</a:t>
                      </a:r>
                      <a:endParaRPr lang="sv-S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318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000" dirty="0"/>
                        <a:t>O_CLOSE_SECOND_VALVE_ONCE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dirty="0" err="1"/>
                        <a:t>This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will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close</a:t>
                      </a:r>
                      <a:r>
                        <a:rPr lang="sv-SE" sz="1000" dirty="0"/>
                        <a:t> VGRC01</a:t>
                      </a:r>
                      <a:r>
                        <a:rPr lang="sv-SE" sz="1000" baseline="0" dirty="0"/>
                        <a:t> </a:t>
                      </a:r>
                      <a:r>
                        <a:rPr lang="sv-SE" sz="1000" baseline="0" dirty="0" err="1"/>
                        <a:t>once</a:t>
                      </a:r>
                      <a:r>
                        <a:rPr lang="sv-SE" sz="1000" baseline="0" dirty="0"/>
                        <a:t> and </a:t>
                      </a:r>
                      <a:r>
                        <a:rPr lang="sv-SE" sz="1000" baseline="0" dirty="0" err="1"/>
                        <a:t>close</a:t>
                      </a:r>
                      <a:r>
                        <a:rPr lang="sv-SE" sz="1000" baseline="0" dirty="0"/>
                        <a:t> </a:t>
                      </a:r>
                      <a:r>
                        <a:rPr lang="sv-SE" sz="1000" dirty="0"/>
                        <a:t>VGRC02</a:t>
                      </a:r>
                      <a:r>
                        <a:rPr lang="sv-SE" sz="1000" baseline="0" dirty="0"/>
                        <a:t> </a:t>
                      </a:r>
                      <a:r>
                        <a:rPr lang="sv-SE" sz="1000" baseline="0" dirty="0" err="1"/>
                        <a:t>once</a:t>
                      </a:r>
                      <a:endParaRPr lang="sv-SE" sz="1000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baseline="0" dirty="0" err="1"/>
                        <a:t>Create</a:t>
                      </a:r>
                      <a:r>
                        <a:rPr lang="sv-SE" sz="1000" baseline="0" dirty="0"/>
                        <a:t> an alarm ”</a:t>
                      </a:r>
                      <a:r>
                        <a:rPr lang="en-US" sz="1000" baseline="0" dirty="0"/>
                        <a:t>Valve Interlock from Beamline to R1”</a:t>
                      </a:r>
                      <a:endParaRPr lang="sv-S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898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000" dirty="0"/>
                        <a:t>O_FE_CLOSED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 err="1"/>
                        <a:t>This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will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creat</a:t>
                      </a:r>
                      <a:r>
                        <a:rPr lang="sv-SE" sz="1000" dirty="0"/>
                        <a:t> an </a:t>
                      </a:r>
                      <a:r>
                        <a:rPr lang="sv-SE" sz="1000" dirty="0" err="1"/>
                        <a:t>indication</a:t>
                      </a:r>
                      <a:r>
                        <a:rPr lang="sv-SE" sz="1000" dirty="0"/>
                        <a:t> in TANGO </a:t>
                      </a:r>
                      <a:r>
                        <a:rPr lang="sv-SE" sz="1000" dirty="0" err="1"/>
                        <a:t>that</a:t>
                      </a:r>
                      <a:r>
                        <a:rPr lang="sv-SE" sz="1000" dirty="0"/>
                        <a:t> Front end is </a:t>
                      </a:r>
                      <a:r>
                        <a:rPr lang="sv-SE" sz="1000" dirty="0" err="1"/>
                        <a:t>closed</a:t>
                      </a:r>
                      <a:endParaRPr lang="sv-S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869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000" dirty="0"/>
                        <a:t>O_FE_OK_TO_OPEN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dirty="0" err="1"/>
                        <a:t>This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will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creat</a:t>
                      </a:r>
                      <a:r>
                        <a:rPr lang="sv-SE" sz="1000" dirty="0"/>
                        <a:t> an </a:t>
                      </a:r>
                      <a:r>
                        <a:rPr lang="sv-SE" sz="1000" dirty="0" err="1"/>
                        <a:t>indication</a:t>
                      </a:r>
                      <a:r>
                        <a:rPr lang="sv-SE" sz="1000" dirty="0"/>
                        <a:t> in TANGO </a:t>
                      </a:r>
                      <a:r>
                        <a:rPr lang="sv-SE" sz="1000" dirty="0" err="1"/>
                        <a:t>that</a:t>
                      </a:r>
                      <a:r>
                        <a:rPr lang="sv-SE" sz="1000" dirty="0"/>
                        <a:t> it is </a:t>
                      </a:r>
                      <a:r>
                        <a:rPr lang="sv-SE" sz="1000" dirty="0" err="1"/>
                        <a:t>possible</a:t>
                      </a:r>
                      <a:r>
                        <a:rPr lang="sv-SE" sz="1000" dirty="0"/>
                        <a:t> to </a:t>
                      </a:r>
                      <a:r>
                        <a:rPr lang="sv-SE" sz="1000" dirty="0" err="1"/>
                        <a:t>open</a:t>
                      </a:r>
                      <a:r>
                        <a:rPr lang="sv-SE" sz="1000" dirty="0"/>
                        <a:t> Front end</a:t>
                      </a:r>
                    </a:p>
                    <a:p>
                      <a:endParaRPr lang="sv-S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2231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000" dirty="0"/>
                        <a:t>O_FE_OPEN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dirty="0" err="1"/>
                        <a:t>This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will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creat</a:t>
                      </a:r>
                      <a:r>
                        <a:rPr lang="sv-SE" sz="1000" dirty="0"/>
                        <a:t> an </a:t>
                      </a:r>
                      <a:r>
                        <a:rPr lang="sv-SE" sz="1000" dirty="0" err="1"/>
                        <a:t>indication</a:t>
                      </a:r>
                      <a:r>
                        <a:rPr lang="sv-SE" sz="1000" dirty="0"/>
                        <a:t> in TANGO </a:t>
                      </a:r>
                      <a:r>
                        <a:rPr lang="sv-SE" sz="1000" dirty="0" err="1"/>
                        <a:t>that</a:t>
                      </a:r>
                      <a:r>
                        <a:rPr lang="sv-SE" sz="1000" dirty="0"/>
                        <a:t> Front end is </a:t>
                      </a:r>
                      <a:r>
                        <a:rPr lang="sv-SE" sz="1000" dirty="0" err="1"/>
                        <a:t>open</a:t>
                      </a:r>
                      <a:endParaRPr lang="sv-S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6457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000" dirty="0"/>
                        <a:t>O_FIRST_VALVE_INTERLOCK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dirty="0"/>
                        <a:t>(</a:t>
                      </a:r>
                      <a:r>
                        <a:rPr lang="sv-SE" sz="1000" dirty="0" err="1"/>
                        <a:t>False</a:t>
                      </a:r>
                      <a:r>
                        <a:rPr lang="sv-SE" sz="1000" dirty="0"/>
                        <a:t> = Interlock is </a:t>
                      </a:r>
                      <a:r>
                        <a:rPr lang="sv-SE" sz="1000" dirty="0" err="1"/>
                        <a:t>true</a:t>
                      </a:r>
                      <a:r>
                        <a:rPr lang="sv-SE" sz="1000" dirty="0"/>
                        <a:t>)</a:t>
                      </a:r>
                    </a:p>
                    <a:p>
                      <a:r>
                        <a:rPr lang="sv-SE" sz="1000" dirty="0" err="1"/>
                        <a:t>This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will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close</a:t>
                      </a:r>
                      <a:r>
                        <a:rPr lang="sv-SE" sz="1000" dirty="0"/>
                        <a:t> VGMB01</a:t>
                      </a:r>
                      <a:r>
                        <a:rPr lang="sv-SE" sz="1000" baseline="0" dirty="0"/>
                        <a:t> and </a:t>
                      </a:r>
                      <a:r>
                        <a:rPr lang="sv-SE" sz="1000" baseline="0" dirty="0" err="1"/>
                        <a:t>close</a:t>
                      </a:r>
                      <a:r>
                        <a:rPr lang="sv-SE" sz="1000" baseline="0" dirty="0"/>
                        <a:t> HAA01. </a:t>
                      </a:r>
                      <a:r>
                        <a:rPr lang="sv-SE" sz="1000" baseline="0" dirty="0" err="1"/>
                        <a:t>They</a:t>
                      </a:r>
                      <a:r>
                        <a:rPr lang="sv-SE" sz="1000" baseline="0" dirty="0"/>
                        <a:t> </a:t>
                      </a:r>
                      <a:r>
                        <a:rPr lang="sv-SE" sz="1000" baseline="0" dirty="0" err="1"/>
                        <a:t>will</a:t>
                      </a:r>
                      <a:r>
                        <a:rPr lang="sv-SE" sz="1000" baseline="0" dirty="0"/>
                        <a:t> </a:t>
                      </a:r>
                      <a:r>
                        <a:rPr lang="sv-SE" sz="1000" baseline="0" dirty="0" err="1"/>
                        <a:t>remain</a:t>
                      </a:r>
                      <a:r>
                        <a:rPr lang="sv-SE" sz="1000" baseline="0" dirty="0"/>
                        <a:t> </a:t>
                      </a:r>
                      <a:r>
                        <a:rPr lang="sv-SE" sz="1000" baseline="0" dirty="0" err="1"/>
                        <a:t>closed</a:t>
                      </a:r>
                      <a:endParaRPr lang="sv-SE" sz="1000" baseline="0" dirty="0"/>
                    </a:p>
                    <a:p>
                      <a:r>
                        <a:rPr lang="sv-SE" sz="1000" baseline="0" dirty="0" err="1"/>
                        <a:t>Create</a:t>
                      </a:r>
                      <a:r>
                        <a:rPr lang="sv-SE" sz="1000" baseline="0" dirty="0"/>
                        <a:t> an alarm ”</a:t>
                      </a:r>
                      <a:r>
                        <a:rPr lang="en-US" sz="1000" baseline="0" dirty="0"/>
                        <a:t>Valve Interlock from Beamline to R1”</a:t>
                      </a:r>
                      <a:endParaRPr lang="sv-S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3884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000" dirty="0"/>
                        <a:t>O_ID_OPEN_REQUEST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Not implemented in Ring PLC. TBA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6362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fr-FR" sz="1000" kern="100" dirty="0"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Mangal"/>
                        </a:rPr>
                        <a:t>O_MAINT_MODE_REQUEST</a:t>
                      </a:r>
                      <a:endParaRPr lang="sv-SE" sz="1000" kern="100" dirty="0"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Mangal"/>
                      </a:endParaRPr>
                    </a:p>
                  </a:txBody>
                  <a:tcPr marL="17145" marR="17780" marT="17780" marB="17780"/>
                </a:tc>
                <a:tc>
                  <a:txBody>
                    <a:bodyPr/>
                    <a:lstStyle/>
                    <a:p>
                      <a:pPr marL="71755" algn="l">
                        <a:lnSpc>
                          <a:spcPct val="100000"/>
                        </a:lnSpc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GB" sz="1000" kern="100" dirty="0">
                          <a:effectLst/>
                          <a:latin typeface="+mn-lt"/>
                          <a:ea typeface="Microsoft YaHei" panose="020B0503020204020204" pitchFamily="34" charset="-122"/>
                          <a:cs typeface="Mangal"/>
                        </a:rPr>
                        <a:t>PLC key in REMOTE position</a:t>
                      </a:r>
                    </a:p>
                    <a:p>
                      <a:pPr marL="71755" algn="l">
                        <a:lnSpc>
                          <a:spcPct val="100000"/>
                        </a:lnSpc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GB" sz="1000" kern="100" dirty="0">
                          <a:effectLst/>
                          <a:latin typeface="+mn-lt"/>
                          <a:ea typeface="Microsoft YaHei" panose="020B0503020204020204" pitchFamily="34" charset="-122"/>
                          <a:cs typeface="Mangal"/>
                        </a:rPr>
                        <a:t>HAA01 will be closed and remained closed</a:t>
                      </a:r>
                    </a:p>
                    <a:p>
                      <a:pPr marL="71755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85"/>
                        </a:spcBef>
                        <a:spcAft>
                          <a:spcPts val="28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00" dirty="0">
                          <a:effectLst/>
                          <a:latin typeface="+mn-lt"/>
                          <a:ea typeface="Microsoft YaHei" panose="020B0503020204020204" pitchFamily="34" charset="-122"/>
                          <a:cs typeface="Mangal"/>
                        </a:rPr>
                        <a:t>VGMB01 will be closed and remained closed</a:t>
                      </a:r>
                    </a:p>
                    <a:p>
                      <a:pPr marL="71755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85"/>
                        </a:spcBef>
                        <a:spcAft>
                          <a:spcPts val="28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dirty="0">
                          <a:latin typeface="+mn-lt"/>
                        </a:rPr>
                        <a:t>In </a:t>
                      </a:r>
                      <a:r>
                        <a:rPr lang="sv-SE" sz="1000" dirty="0" err="1">
                          <a:latin typeface="+mn-lt"/>
                        </a:rPr>
                        <a:t>case</a:t>
                      </a:r>
                      <a:r>
                        <a:rPr lang="sv-SE" sz="1000" dirty="0">
                          <a:latin typeface="+mn-lt"/>
                        </a:rPr>
                        <a:t> VGMB01 or HAA01 is NOT </a:t>
                      </a:r>
                      <a:r>
                        <a:rPr lang="sv-SE" sz="1000" dirty="0" err="1">
                          <a:latin typeface="+mn-lt"/>
                        </a:rPr>
                        <a:t>closed</a:t>
                      </a:r>
                      <a:r>
                        <a:rPr lang="sv-SE" sz="1000" dirty="0">
                          <a:latin typeface="+mn-lt"/>
                        </a:rPr>
                        <a:t>,</a:t>
                      </a:r>
                      <a:r>
                        <a:rPr lang="sv-SE" sz="1000" baseline="0" dirty="0">
                          <a:latin typeface="+mn-lt"/>
                        </a:rPr>
                        <a:t> </a:t>
                      </a:r>
                      <a:r>
                        <a:rPr lang="sv-SE" sz="1000" baseline="0" dirty="0" err="1">
                          <a:latin typeface="+mn-lt"/>
                        </a:rPr>
                        <a:t>this</a:t>
                      </a:r>
                      <a:r>
                        <a:rPr lang="sv-SE" sz="1000" baseline="0" dirty="0">
                          <a:latin typeface="+mn-lt"/>
                        </a:rPr>
                        <a:t> </a:t>
                      </a:r>
                      <a:r>
                        <a:rPr lang="sv-SE" sz="1000" baseline="0" dirty="0" err="1">
                          <a:latin typeface="+mn-lt"/>
                        </a:rPr>
                        <a:t>will</a:t>
                      </a:r>
                      <a:r>
                        <a:rPr lang="sv-SE" sz="1000" baseline="0" dirty="0">
                          <a:latin typeface="+mn-lt"/>
                        </a:rPr>
                        <a:t> </a:t>
                      </a:r>
                      <a:r>
                        <a:rPr lang="sv-SE" sz="1000" baseline="0" dirty="0" err="1">
                          <a:latin typeface="+mn-lt"/>
                        </a:rPr>
                        <a:t>dump</a:t>
                      </a:r>
                      <a:r>
                        <a:rPr lang="sv-SE" sz="1000" baseline="0" dirty="0">
                          <a:latin typeface="+mn-lt"/>
                        </a:rPr>
                        <a:t> the ring </a:t>
                      </a:r>
                      <a:r>
                        <a:rPr lang="sv-SE" sz="1000" baseline="0" dirty="0" err="1">
                          <a:latin typeface="+mn-lt"/>
                        </a:rPr>
                        <a:t>beam</a:t>
                      </a:r>
                      <a:endParaRPr lang="sv-SE" sz="1000" baseline="0" dirty="0">
                        <a:latin typeface="+mn-lt"/>
                      </a:endParaRPr>
                    </a:p>
                  </a:txBody>
                  <a:tcPr marL="17145" marR="17780" marT="17780" marB="17780"/>
                </a:tc>
                <a:extLst>
                  <a:ext uri="{0D108BD9-81ED-4DB2-BD59-A6C34878D82A}">
                    <a16:rowId xmlns:a16="http://schemas.microsoft.com/office/drawing/2014/main" val="331698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GB" sz="1000" kern="100" dirty="0"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Mangal"/>
                        </a:rPr>
                        <a:t>O_</a:t>
                      </a:r>
                      <a:r>
                        <a:rPr lang="fr-FR" sz="1000" kern="100" dirty="0"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Mangal"/>
                        </a:rPr>
                        <a:t>LEAVE_</a:t>
                      </a:r>
                      <a:r>
                        <a:rPr lang="en-GB" sz="1000" kern="100" dirty="0"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Mangal"/>
                        </a:rPr>
                        <a:t>MAINT_MODE_REQUEST</a:t>
                      </a:r>
                      <a:endParaRPr lang="sv-SE" sz="1000" kern="100" dirty="0"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Mangal"/>
                      </a:endParaRPr>
                    </a:p>
                  </a:txBody>
                  <a:tcPr marL="17145" marR="17780" marT="17780" marB="17780"/>
                </a:tc>
                <a:tc>
                  <a:txBody>
                    <a:bodyPr/>
                    <a:lstStyle/>
                    <a:p>
                      <a:pPr marL="71755" algn="l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GB" sz="1000" kern="100" dirty="0"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Mangal"/>
                        </a:rPr>
                        <a:t>PLC key in RUN position, no action taken</a:t>
                      </a:r>
                      <a:endParaRPr lang="sv-SE" sz="1000" kern="100" dirty="0"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Mangal"/>
                      </a:endParaRPr>
                    </a:p>
                  </a:txBody>
                  <a:tcPr marL="17145" marR="17780" marT="17780" marB="17780"/>
                </a:tc>
                <a:extLst>
                  <a:ext uri="{0D108BD9-81ED-4DB2-BD59-A6C34878D82A}">
                    <a16:rowId xmlns:a16="http://schemas.microsoft.com/office/drawing/2014/main" val="679306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sv-SE" sz="1000" kern="100" dirty="0"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Mangal"/>
                        </a:rPr>
                        <a:t>O_RF_INTERLOCK</a:t>
                      </a:r>
                    </a:p>
                  </a:txBody>
                  <a:tcPr marL="17145" marR="17780" marT="17780" marB="177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dirty="0"/>
                        <a:t>(Must be </a:t>
                      </a:r>
                      <a:r>
                        <a:rPr lang="sv-SE" sz="1000" dirty="0" err="1"/>
                        <a:t>true</a:t>
                      </a:r>
                      <a:r>
                        <a:rPr lang="sv-SE" sz="1000" dirty="0"/>
                        <a:t> to </a:t>
                      </a:r>
                      <a:r>
                        <a:rPr lang="sv-SE" sz="1000" dirty="0" err="1"/>
                        <a:t>allow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light</a:t>
                      </a:r>
                      <a:r>
                        <a:rPr lang="sv-SE" sz="1000" dirty="0"/>
                        <a:t>)</a:t>
                      </a:r>
                    </a:p>
                    <a:p>
                      <a:r>
                        <a:rPr lang="sv-SE" sz="1000" dirty="0"/>
                        <a:t>In </a:t>
                      </a:r>
                      <a:r>
                        <a:rPr lang="sv-SE" sz="1000" dirty="0" err="1"/>
                        <a:t>case</a:t>
                      </a:r>
                      <a:r>
                        <a:rPr lang="sv-SE" sz="1000" dirty="0"/>
                        <a:t> VGMB01 or HAA01 is NOT </a:t>
                      </a:r>
                      <a:r>
                        <a:rPr lang="sv-SE" sz="1000" dirty="0" err="1"/>
                        <a:t>closed</a:t>
                      </a:r>
                      <a:r>
                        <a:rPr lang="sv-SE" sz="1000" dirty="0"/>
                        <a:t>,</a:t>
                      </a:r>
                      <a:r>
                        <a:rPr lang="sv-SE" sz="1000" baseline="0" dirty="0"/>
                        <a:t> </a:t>
                      </a:r>
                      <a:r>
                        <a:rPr lang="sv-SE" sz="1000" baseline="0" dirty="0" err="1"/>
                        <a:t>this</a:t>
                      </a:r>
                      <a:r>
                        <a:rPr lang="sv-SE" sz="1000" baseline="0" dirty="0"/>
                        <a:t> </a:t>
                      </a:r>
                      <a:r>
                        <a:rPr lang="sv-SE" sz="1000" baseline="0" dirty="0" err="1"/>
                        <a:t>will</a:t>
                      </a:r>
                      <a:r>
                        <a:rPr lang="sv-SE" sz="1000" baseline="0" dirty="0"/>
                        <a:t> </a:t>
                      </a:r>
                      <a:r>
                        <a:rPr lang="sv-SE" sz="1000" baseline="0" dirty="0" err="1"/>
                        <a:t>dump</a:t>
                      </a:r>
                      <a:r>
                        <a:rPr lang="sv-SE" sz="1000" baseline="0" dirty="0"/>
                        <a:t> the ring </a:t>
                      </a:r>
                      <a:r>
                        <a:rPr lang="sv-SE" sz="1000" baseline="0" dirty="0" err="1"/>
                        <a:t>beam</a:t>
                      </a:r>
                      <a:endParaRPr lang="sv-SE" sz="1000" baseline="0" dirty="0"/>
                    </a:p>
                    <a:p>
                      <a:r>
                        <a:rPr lang="sv-SE" sz="1000" baseline="0" dirty="0" err="1"/>
                        <a:t>Create</a:t>
                      </a:r>
                      <a:r>
                        <a:rPr lang="sv-SE" sz="1000" baseline="0" dirty="0"/>
                        <a:t> an alarm ”RF </a:t>
                      </a:r>
                      <a:r>
                        <a:rPr lang="sv-SE" sz="1000" baseline="0" dirty="0" err="1"/>
                        <a:t>dumps</a:t>
                      </a:r>
                      <a:r>
                        <a:rPr lang="sv-SE" sz="1000" baseline="0" dirty="0"/>
                        <a:t> from </a:t>
                      </a:r>
                      <a:r>
                        <a:rPr lang="sv-SE" sz="1000" baseline="0" dirty="0" err="1"/>
                        <a:t>Beamline</a:t>
                      </a:r>
                      <a:r>
                        <a:rPr lang="sv-SE" sz="1000" baseline="0" dirty="0"/>
                        <a:t>”</a:t>
                      </a:r>
                      <a:endParaRPr lang="sv-SE" sz="1000" kern="100" dirty="0"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Mangal"/>
                      </a:endParaRPr>
                    </a:p>
                  </a:txBody>
                  <a:tcPr marL="17145" marR="17780" marT="17780" marB="17780"/>
                </a:tc>
                <a:extLst>
                  <a:ext uri="{0D108BD9-81ED-4DB2-BD59-A6C34878D82A}">
                    <a16:rowId xmlns:a16="http://schemas.microsoft.com/office/drawing/2014/main" val="3043003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585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2680954"/>
              </p:ext>
            </p:extLst>
          </p:nvPr>
        </p:nvGraphicFramePr>
        <p:xfrm>
          <a:off x="3216275" y="1652588"/>
          <a:ext cx="5757863" cy="355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name="Document" r:id="rId3" imgW="5759285" imgH="3546096" progId="Word.Document.12">
                  <p:embed/>
                </p:oleObj>
              </mc:Choice>
              <mc:Fallback>
                <p:oleObj name="Document" r:id="rId3" imgW="5759285" imgH="354609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16275" y="1652588"/>
                        <a:ext cx="5757863" cy="355123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3216275" y="2428875"/>
            <a:ext cx="0" cy="25812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426075" y="2438400"/>
            <a:ext cx="0" cy="25812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969375" y="2438400"/>
            <a:ext cx="0" cy="25812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216275" y="3162300"/>
            <a:ext cx="57578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216275" y="3609975"/>
            <a:ext cx="57578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216275" y="3838575"/>
            <a:ext cx="57578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216275" y="4076700"/>
            <a:ext cx="57578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206750" y="4305300"/>
            <a:ext cx="57578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216275" y="4772025"/>
            <a:ext cx="57578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685050" y="1352163"/>
            <a:ext cx="26690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>
              <a:spcBef>
                <a:spcPts val="850"/>
              </a:spcBef>
              <a:spcAft>
                <a:spcPts val="425"/>
              </a:spcAft>
              <a:buFont typeface="+mj-lt"/>
              <a:buAutoNum type="arabicPeriod" startAt="10"/>
            </a:pPr>
            <a:r>
              <a:rPr lang="en-GB" sz="1200" kern="100" dirty="0">
                <a:latin typeface="Calibri" panose="020F0502020204030204" pitchFamily="34" charset="0"/>
                <a:ea typeface="Microsoft YaHei" panose="020B0503020204020204" pitchFamily="34" charset="-122"/>
                <a:cs typeface="Mangal"/>
              </a:rPr>
              <a:t>R3_VAC_PLC01_PRODUCED</a:t>
            </a:r>
            <a:endParaRPr lang="sv-SE" sz="1200" kern="100" dirty="0">
              <a:effectLst/>
              <a:latin typeface="Cambria" panose="02040503050406030204" pitchFamily="18" charset="0"/>
              <a:ea typeface="Microsoft YaHei" panose="020B0503020204020204" pitchFamily="34" charset="-122"/>
              <a:cs typeface="Mangal"/>
            </a:endParaRPr>
          </a:p>
        </p:txBody>
      </p:sp>
    </p:spTree>
    <p:extLst>
      <p:ext uri="{BB962C8B-B14F-4D97-AF65-F5344CB8AC3E}">
        <p14:creationId xmlns:p14="http://schemas.microsoft.com/office/powerpoint/2010/main" val="12760092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SC_02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2499" r="8749" b="16389"/>
          <a:stretch>
            <a:fillRect/>
          </a:stretch>
        </p:blipFill>
        <p:spPr bwMode="auto">
          <a:xfrm>
            <a:off x="0" y="0"/>
            <a:ext cx="990600" cy="57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990600" y="272113"/>
            <a:ext cx="4000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16" idx="1"/>
          </p:cNvCxnSpPr>
          <p:nvPr/>
        </p:nvCxnSpPr>
        <p:spPr>
          <a:xfrm>
            <a:off x="4946425" y="272113"/>
            <a:ext cx="6254975" cy="1487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DSC_02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2499" r="8749" b="16389"/>
          <a:stretch>
            <a:fillRect/>
          </a:stretch>
        </p:blipFill>
        <p:spPr bwMode="auto">
          <a:xfrm>
            <a:off x="11201400" y="0"/>
            <a:ext cx="990600" cy="57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330280"/>
              </p:ext>
            </p:extLst>
          </p:nvPr>
        </p:nvGraphicFramePr>
        <p:xfrm>
          <a:off x="495300" y="652991"/>
          <a:ext cx="11255376" cy="919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902">
                  <a:extLst>
                    <a:ext uri="{9D8B030D-6E8A-4147-A177-3AD203B41FA5}">
                      <a16:colId xmlns:a16="http://schemas.microsoft.com/office/drawing/2014/main" val="21939103"/>
                    </a:ext>
                  </a:extLst>
                </a:gridCol>
                <a:gridCol w="7610474">
                  <a:extLst>
                    <a:ext uri="{9D8B030D-6E8A-4147-A177-3AD203B41FA5}">
                      <a16:colId xmlns:a16="http://schemas.microsoft.com/office/drawing/2014/main" val="72469199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sv-SE" dirty="0" err="1"/>
                        <a:t>Beamline</a:t>
                      </a:r>
                      <a:r>
                        <a:rPr lang="sv-SE" dirty="0"/>
                        <a:t> PLC PRODUCED to Ring PLC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1416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000" dirty="0"/>
                        <a:t>O_FIRST_VALVE_INTERLOCK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dirty="0"/>
                        <a:t>(</a:t>
                      </a:r>
                      <a:r>
                        <a:rPr lang="sv-SE" sz="1000" dirty="0" err="1"/>
                        <a:t>False</a:t>
                      </a:r>
                      <a:r>
                        <a:rPr lang="sv-SE" sz="1000" dirty="0"/>
                        <a:t> = Interlock is </a:t>
                      </a:r>
                      <a:r>
                        <a:rPr lang="sv-SE" sz="1000" dirty="0" err="1"/>
                        <a:t>true</a:t>
                      </a:r>
                      <a:r>
                        <a:rPr lang="sv-SE" sz="1000" dirty="0"/>
                        <a:t>)</a:t>
                      </a:r>
                    </a:p>
                    <a:p>
                      <a:r>
                        <a:rPr lang="sv-SE" sz="1000" dirty="0" err="1"/>
                        <a:t>This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will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close</a:t>
                      </a:r>
                      <a:r>
                        <a:rPr lang="sv-SE" sz="1000" dirty="0"/>
                        <a:t> VGMB01</a:t>
                      </a:r>
                      <a:r>
                        <a:rPr lang="sv-SE" sz="1000" baseline="0" dirty="0"/>
                        <a:t> and </a:t>
                      </a:r>
                      <a:r>
                        <a:rPr lang="sv-SE" sz="1000" baseline="0" dirty="0" err="1"/>
                        <a:t>close</a:t>
                      </a:r>
                      <a:r>
                        <a:rPr lang="sv-SE" sz="1000" baseline="0" dirty="0"/>
                        <a:t> HA001. </a:t>
                      </a:r>
                      <a:r>
                        <a:rPr lang="sv-SE" sz="1000" baseline="0" dirty="0" err="1"/>
                        <a:t>They</a:t>
                      </a:r>
                      <a:r>
                        <a:rPr lang="sv-SE" sz="1000" baseline="0" dirty="0"/>
                        <a:t> </a:t>
                      </a:r>
                      <a:r>
                        <a:rPr lang="sv-SE" sz="1000" baseline="0" dirty="0" err="1"/>
                        <a:t>will</a:t>
                      </a:r>
                      <a:r>
                        <a:rPr lang="sv-SE" sz="1000" baseline="0" dirty="0"/>
                        <a:t> </a:t>
                      </a:r>
                      <a:r>
                        <a:rPr lang="sv-SE" sz="1000" baseline="0" dirty="0" err="1"/>
                        <a:t>remain</a:t>
                      </a:r>
                      <a:r>
                        <a:rPr lang="sv-SE" sz="1000" baseline="0" dirty="0"/>
                        <a:t> </a:t>
                      </a:r>
                      <a:r>
                        <a:rPr lang="sv-SE" sz="1000" baseline="0" dirty="0" err="1"/>
                        <a:t>closed</a:t>
                      </a:r>
                      <a:endParaRPr lang="sv-SE" sz="1000" baseline="0" dirty="0"/>
                    </a:p>
                    <a:p>
                      <a:r>
                        <a:rPr lang="sv-SE" sz="1000" baseline="0" dirty="0" err="1"/>
                        <a:t>Create</a:t>
                      </a:r>
                      <a:r>
                        <a:rPr lang="sv-SE" sz="1000" baseline="0" dirty="0"/>
                        <a:t> an alarm ”</a:t>
                      </a:r>
                      <a:r>
                        <a:rPr lang="en-US" sz="1000" baseline="0" dirty="0"/>
                        <a:t>Valve Interlock from Beamline to R3”</a:t>
                      </a:r>
                      <a:endParaRPr lang="sv-S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3884549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093924"/>
              </p:ext>
            </p:extLst>
          </p:nvPr>
        </p:nvGraphicFramePr>
        <p:xfrm>
          <a:off x="3035935" y="2733834"/>
          <a:ext cx="6120130" cy="2534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1650">
                  <a:extLst>
                    <a:ext uri="{9D8B030D-6E8A-4147-A177-3AD203B41FA5}">
                      <a16:colId xmlns:a16="http://schemas.microsoft.com/office/drawing/2014/main" val="523144410"/>
                    </a:ext>
                  </a:extLst>
                </a:gridCol>
                <a:gridCol w="1688465">
                  <a:extLst>
                    <a:ext uri="{9D8B030D-6E8A-4147-A177-3AD203B41FA5}">
                      <a16:colId xmlns:a16="http://schemas.microsoft.com/office/drawing/2014/main" val="1888143585"/>
                    </a:ext>
                  </a:extLst>
                </a:gridCol>
                <a:gridCol w="3930015">
                  <a:extLst>
                    <a:ext uri="{9D8B030D-6E8A-4147-A177-3AD203B41FA5}">
                      <a16:colId xmlns:a16="http://schemas.microsoft.com/office/drawing/2014/main" val="6457288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GB" sz="800" kern="100" dirty="0">
                          <a:solidFill>
                            <a:schemeClr val="tx1"/>
                          </a:solidFill>
                          <a:effectLst/>
                        </a:rPr>
                        <a:t>DO</a:t>
                      </a:r>
                      <a:endParaRPr lang="sv-SE" sz="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Mangal"/>
                      </a:endParaRPr>
                    </a:p>
                  </a:txBody>
                  <a:tcPr marL="17145" marR="17780" marT="17780" marB="1778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GB" sz="800" kern="100" dirty="0">
                          <a:solidFill>
                            <a:schemeClr val="tx1"/>
                          </a:solidFill>
                          <a:effectLst/>
                        </a:rPr>
                        <a:t>O_FIRST_VALVE_INTERLOCK</a:t>
                      </a:r>
                      <a:endParaRPr lang="sv-SE" sz="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Mangal"/>
                      </a:endParaRPr>
                    </a:p>
                  </a:txBody>
                  <a:tcPr marL="17145" marR="17780" marT="17780" marB="17780">
                    <a:noFill/>
                  </a:tcPr>
                </a:tc>
                <a:tc>
                  <a:txBody>
                    <a:bodyPr/>
                    <a:lstStyle/>
                    <a:p>
                      <a:pPr marL="71755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GB" sz="800" kern="100" dirty="0">
                          <a:solidFill>
                            <a:schemeClr val="tx1"/>
                          </a:solidFill>
                          <a:effectLst/>
                        </a:rPr>
                        <a:t>not </a:t>
                      </a:r>
                      <a:r>
                        <a:rPr lang="en-GB" sz="800" b="0" kern="100" dirty="0">
                          <a:solidFill>
                            <a:schemeClr val="tx1"/>
                          </a:solidFill>
                          <a:effectLst/>
                        </a:rPr>
                        <a:t>B318A_A101830_CAB03_IPCUA01.O_ALARM</a:t>
                      </a:r>
                      <a:endParaRPr lang="sv-SE" sz="800" b="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71755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GB" sz="800" kern="100" dirty="0">
                          <a:solidFill>
                            <a:schemeClr val="tx1"/>
                          </a:solidFill>
                          <a:effectLst/>
                        </a:rPr>
                        <a:t>and not </a:t>
                      </a:r>
                      <a:r>
                        <a:rPr lang="en-GB" sz="800" b="0" kern="100" dirty="0">
                          <a:solidFill>
                            <a:schemeClr val="tx1"/>
                          </a:solidFill>
                          <a:effectLst/>
                        </a:rPr>
                        <a:t>B318A_A101830_CAB03_IPCUA02.O_ALARM</a:t>
                      </a:r>
                      <a:endParaRPr lang="sv-SE" sz="800" b="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71755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GB" sz="800" kern="100" dirty="0">
                          <a:solidFill>
                            <a:schemeClr val="tx1"/>
                          </a:solidFill>
                          <a:effectLst/>
                        </a:rPr>
                        <a:t>and not </a:t>
                      </a:r>
                      <a:r>
                        <a:rPr lang="en-GB" sz="800" b="0" kern="100" dirty="0">
                          <a:solidFill>
                            <a:schemeClr val="tx1"/>
                          </a:solidFill>
                          <a:effectLst/>
                        </a:rPr>
                        <a:t>B318A_A101830_CAB03_IPCUA03.O_ALARM</a:t>
                      </a:r>
                      <a:endParaRPr lang="sv-SE" sz="800" b="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71755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GB" sz="800" kern="100" dirty="0">
                          <a:solidFill>
                            <a:schemeClr val="tx1"/>
                          </a:solidFill>
                          <a:effectLst/>
                        </a:rPr>
                        <a:t>and not </a:t>
                      </a:r>
                      <a:r>
                        <a:rPr lang="en-GB" sz="800" b="0" kern="100" dirty="0">
                          <a:solidFill>
                            <a:schemeClr val="tx1"/>
                          </a:solidFill>
                          <a:effectLst/>
                        </a:rPr>
                        <a:t>B318A_A101830_CAB03_IPCUA04.O_ALARM</a:t>
                      </a:r>
                      <a:endParaRPr lang="sv-SE" sz="800" b="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71755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GB" sz="800" kern="100" dirty="0">
                          <a:solidFill>
                            <a:schemeClr val="tx1"/>
                          </a:solidFill>
                          <a:effectLst/>
                        </a:rPr>
                        <a:t>and not </a:t>
                      </a:r>
                      <a:r>
                        <a:rPr lang="en-GB" sz="800" b="0" kern="100" dirty="0">
                          <a:solidFill>
                            <a:schemeClr val="tx1"/>
                          </a:solidFill>
                          <a:effectLst/>
                        </a:rPr>
                        <a:t>B318A_A101830_CAB03_IPCUA05.O_ALARM</a:t>
                      </a:r>
                      <a:endParaRPr lang="sv-SE" sz="800" b="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71755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GB" sz="800" kern="100" dirty="0">
                          <a:solidFill>
                            <a:schemeClr val="tx1"/>
                          </a:solidFill>
                          <a:effectLst/>
                        </a:rPr>
                        <a:t>and not </a:t>
                      </a:r>
                      <a:r>
                        <a:rPr lang="en-GB" sz="800" b="0" kern="100" dirty="0">
                          <a:solidFill>
                            <a:schemeClr val="tx1"/>
                          </a:solidFill>
                          <a:effectLst/>
                        </a:rPr>
                        <a:t>B318A_FE_DIA_TCO01.O_ALARM_HH</a:t>
                      </a:r>
                      <a:endParaRPr lang="sv-SE" sz="800" b="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71755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GB" sz="800" kern="100" dirty="0">
                          <a:solidFill>
                            <a:schemeClr val="tx1"/>
                          </a:solidFill>
                          <a:effectLst/>
                        </a:rPr>
                        <a:t>and not </a:t>
                      </a:r>
                      <a:r>
                        <a:rPr lang="en-GB" sz="800" b="0" kern="100" dirty="0">
                          <a:solidFill>
                            <a:schemeClr val="tx1"/>
                          </a:solidFill>
                          <a:effectLst/>
                        </a:rPr>
                        <a:t>B318A_FE_DIA_TCO02.O_ALARM_HH</a:t>
                      </a:r>
                      <a:endParaRPr lang="sv-SE" sz="800" b="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71755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GB" sz="800" kern="100" dirty="0">
                          <a:solidFill>
                            <a:schemeClr val="tx1"/>
                          </a:solidFill>
                          <a:effectLst/>
                        </a:rPr>
                        <a:t>and not </a:t>
                      </a:r>
                      <a:r>
                        <a:rPr lang="en-GB" sz="800" b="0" kern="100" dirty="0">
                          <a:solidFill>
                            <a:schemeClr val="tx1"/>
                          </a:solidFill>
                          <a:effectLst/>
                        </a:rPr>
                        <a:t>B318A_FE_DIA_TCO03.O_ALARM_HH</a:t>
                      </a:r>
                      <a:endParaRPr lang="sv-SE" sz="800" b="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71755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GB" sz="800" kern="100" dirty="0">
                          <a:solidFill>
                            <a:schemeClr val="tx1"/>
                          </a:solidFill>
                          <a:effectLst/>
                        </a:rPr>
                        <a:t>and not </a:t>
                      </a:r>
                      <a:r>
                        <a:rPr lang="en-GB" sz="800" b="0" kern="100" dirty="0">
                          <a:solidFill>
                            <a:schemeClr val="tx1"/>
                          </a:solidFill>
                          <a:effectLst/>
                        </a:rPr>
                        <a:t>B318A_FE_DIA_TCO04.O_ALARM_HH</a:t>
                      </a:r>
                      <a:endParaRPr lang="sv-SE" sz="800" b="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71755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GB" sz="800" kern="100" dirty="0">
                          <a:solidFill>
                            <a:schemeClr val="tx1"/>
                          </a:solidFill>
                          <a:effectLst/>
                        </a:rPr>
                        <a:t>and not </a:t>
                      </a:r>
                      <a:r>
                        <a:rPr lang="en-GB" sz="800" b="0" kern="100" dirty="0">
                          <a:solidFill>
                            <a:schemeClr val="tx1"/>
                          </a:solidFill>
                          <a:effectLst/>
                        </a:rPr>
                        <a:t>B318A_FE_DIA_TCO05.O_ALARM_HH</a:t>
                      </a:r>
                      <a:endParaRPr lang="sv-SE" sz="800" b="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71755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GB" sz="800" kern="100" dirty="0">
                          <a:solidFill>
                            <a:schemeClr val="tx1"/>
                          </a:solidFill>
                          <a:effectLst/>
                        </a:rPr>
                        <a:t>and not </a:t>
                      </a:r>
                      <a:r>
                        <a:rPr lang="en-GB" sz="800" b="0" kern="100" dirty="0">
                          <a:solidFill>
                            <a:schemeClr val="tx1"/>
                          </a:solidFill>
                          <a:effectLst/>
                        </a:rPr>
                        <a:t>B318A_FE_DIA_TCO06.O_ALARM_HH</a:t>
                      </a:r>
                      <a:endParaRPr lang="sv-SE" sz="800" b="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71755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GB" sz="800" kern="100" dirty="0">
                          <a:solidFill>
                            <a:schemeClr val="tx1"/>
                          </a:solidFill>
                          <a:effectLst/>
                        </a:rPr>
                        <a:t>and not </a:t>
                      </a:r>
                      <a:r>
                        <a:rPr lang="en-GB" sz="800" b="0" kern="100" dirty="0">
                          <a:solidFill>
                            <a:schemeClr val="tx1"/>
                          </a:solidFill>
                          <a:effectLst/>
                        </a:rPr>
                        <a:t>B318A_FE_DIA_TCO07.O_ALARM_HH</a:t>
                      </a:r>
                      <a:endParaRPr lang="sv-SE" sz="800" b="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71755">
                        <a:spcBef>
                          <a:spcPts val="285"/>
                        </a:spcBef>
                        <a:spcAft>
                          <a:spcPts val="285"/>
                        </a:spcAft>
                      </a:pPr>
                      <a:r>
                        <a:rPr lang="en-GB" sz="800" kern="100" dirty="0">
                          <a:solidFill>
                            <a:schemeClr val="tx1"/>
                          </a:solidFill>
                          <a:effectLst/>
                        </a:rPr>
                        <a:t>and not </a:t>
                      </a:r>
                      <a:r>
                        <a:rPr lang="en-GB" sz="800" b="0" kern="100" dirty="0">
                          <a:solidFill>
                            <a:schemeClr val="tx1"/>
                          </a:solidFill>
                          <a:effectLst/>
                        </a:rPr>
                        <a:t>B318A_FE_DIA_TCO08.O_ALARM_HH</a:t>
                      </a:r>
                      <a:endParaRPr lang="sv-SE" sz="8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Mangal"/>
                      </a:endParaRPr>
                    </a:p>
                  </a:txBody>
                  <a:tcPr marL="17145" marR="17780" marT="17780" marB="1778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6025052"/>
                  </a:ext>
                </a:extLst>
              </a:tr>
            </a:tbl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3640183" y="2717074"/>
            <a:ext cx="0" cy="25603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212080" y="2733834"/>
            <a:ext cx="0" cy="25603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126377" y="2717074"/>
            <a:ext cx="4693920" cy="2560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Box 2"/>
          <p:cNvSpPr txBox="1"/>
          <p:nvPr/>
        </p:nvSpPr>
        <p:spPr>
          <a:xfrm>
            <a:off x="4807132" y="2154696"/>
            <a:ext cx="1017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SoftiMax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119973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SC_02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2499" r="8749" b="16389"/>
          <a:stretch>
            <a:fillRect/>
          </a:stretch>
        </p:blipFill>
        <p:spPr bwMode="auto">
          <a:xfrm>
            <a:off x="0" y="0"/>
            <a:ext cx="990600" cy="57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990600" y="272113"/>
            <a:ext cx="4000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16" idx="1"/>
          </p:cNvCxnSpPr>
          <p:nvPr/>
        </p:nvCxnSpPr>
        <p:spPr>
          <a:xfrm>
            <a:off x="4946425" y="272113"/>
            <a:ext cx="6254975" cy="1487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DSC_02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2499" r="8749" b="16389"/>
          <a:stretch>
            <a:fillRect/>
          </a:stretch>
        </p:blipFill>
        <p:spPr bwMode="auto">
          <a:xfrm>
            <a:off x="11201400" y="0"/>
            <a:ext cx="990600" cy="57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909421"/>
              </p:ext>
            </p:extLst>
          </p:nvPr>
        </p:nvGraphicFramePr>
        <p:xfrm>
          <a:off x="495300" y="652991"/>
          <a:ext cx="11255376" cy="502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902">
                  <a:extLst>
                    <a:ext uri="{9D8B030D-6E8A-4147-A177-3AD203B41FA5}">
                      <a16:colId xmlns:a16="http://schemas.microsoft.com/office/drawing/2014/main" val="21939103"/>
                    </a:ext>
                  </a:extLst>
                </a:gridCol>
                <a:gridCol w="7610474">
                  <a:extLst>
                    <a:ext uri="{9D8B030D-6E8A-4147-A177-3AD203B41FA5}">
                      <a16:colId xmlns:a16="http://schemas.microsoft.com/office/drawing/2014/main" val="72469199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sv-SE" dirty="0" err="1"/>
                        <a:t>Beamline</a:t>
                      </a:r>
                      <a:r>
                        <a:rPr lang="sv-SE" dirty="0"/>
                        <a:t> PLC CONSUME from Ring PLC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1416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000" dirty="0"/>
                        <a:t>I_BEAM_ON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Ring current measured from DCCT  &gt; 4 mA.</a:t>
                      </a:r>
                      <a:r>
                        <a:rPr lang="en-US" sz="1000" baseline="0" dirty="0"/>
                        <a:t> M</a:t>
                      </a:r>
                      <a:r>
                        <a:rPr lang="en-US" sz="1000" dirty="0"/>
                        <a:t>eans there's light and could be heat.</a:t>
                      </a:r>
                      <a:endParaRPr lang="sv-S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318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000" dirty="0"/>
                        <a:t>I_CLOSE_FE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Command bit to close FE on 1.  If it is 0, you can open HA01, FE_VGMB02 and BS01/BS02. </a:t>
                      </a:r>
                      <a:endParaRPr lang="sv-S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1547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000" dirty="0"/>
                        <a:t>I_CLOSE_FIRST_VALVE_ONCE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 err="1"/>
                        <a:t>Command</a:t>
                      </a:r>
                      <a:r>
                        <a:rPr lang="sv-SE" sz="1000" dirty="0"/>
                        <a:t> bit to </a:t>
                      </a:r>
                      <a:r>
                        <a:rPr lang="sv-SE" sz="1000" dirty="0" err="1"/>
                        <a:t>close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first</a:t>
                      </a:r>
                      <a:r>
                        <a:rPr lang="sv-SE" sz="1000" baseline="0" dirty="0"/>
                        <a:t> </a:t>
                      </a:r>
                      <a:r>
                        <a:rPr lang="sv-SE" sz="1000" baseline="0" dirty="0" err="1"/>
                        <a:t>valve</a:t>
                      </a:r>
                      <a:r>
                        <a:rPr lang="sv-SE" sz="1000" baseline="0" dirty="0"/>
                        <a:t> (FE_VGMB02)</a:t>
                      </a:r>
                      <a:endParaRPr lang="sv-S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2255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000" dirty="0"/>
                        <a:t>I_CLOSE_SECOND_VALVE_ONCE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 err="1"/>
                        <a:t>Command</a:t>
                      </a:r>
                      <a:r>
                        <a:rPr lang="sv-SE" sz="1000" dirty="0"/>
                        <a:t> bit to </a:t>
                      </a:r>
                      <a:r>
                        <a:rPr lang="sv-SE" sz="1000" dirty="0" err="1"/>
                        <a:t>close</a:t>
                      </a:r>
                      <a:r>
                        <a:rPr lang="sv-SE" sz="1000" dirty="0"/>
                        <a:t> second </a:t>
                      </a:r>
                      <a:r>
                        <a:rPr lang="sv-SE" sz="1000" dirty="0" err="1"/>
                        <a:t>valve</a:t>
                      </a:r>
                      <a:r>
                        <a:rPr lang="sv-SE" sz="1000" dirty="0"/>
                        <a:t> (FE_VGMB03)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7092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000" dirty="0"/>
                        <a:t>I_FIRST_VALVE_INTERLOCK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/>
                        <a:t>Close </a:t>
                      </a:r>
                      <a:r>
                        <a:rPr lang="sv-SE" sz="1000" dirty="0" err="1"/>
                        <a:t>first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valve</a:t>
                      </a:r>
                      <a:r>
                        <a:rPr lang="sv-SE" sz="1000" dirty="0"/>
                        <a:t> and </a:t>
                      </a:r>
                      <a:r>
                        <a:rPr lang="sv-SE" sz="1000" dirty="0" err="1"/>
                        <a:t>keep</a:t>
                      </a:r>
                      <a:r>
                        <a:rPr lang="sv-SE" sz="1000" dirty="0"/>
                        <a:t> it </a:t>
                      </a:r>
                      <a:r>
                        <a:rPr lang="sv-SE" sz="1000" dirty="0" err="1"/>
                        <a:t>closed</a:t>
                      </a:r>
                      <a:r>
                        <a:rPr lang="sv-SE" sz="1000" dirty="0"/>
                        <a:t> (FE_VGMB02)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4151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000" dirty="0"/>
                        <a:t>I_HAA01_CLOSED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/>
                        <a:t>Ring PLC has </a:t>
                      </a:r>
                      <a:r>
                        <a:rPr lang="sv-SE" sz="1000" dirty="0" err="1"/>
                        <a:t>closed</a:t>
                      </a:r>
                      <a:r>
                        <a:rPr lang="sv-SE" sz="1000" dirty="0"/>
                        <a:t> the HAA01. (SCRN01, </a:t>
                      </a:r>
                      <a:r>
                        <a:rPr lang="sv-SE" sz="1000" dirty="0" err="1"/>
                        <a:t>Screen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will</a:t>
                      </a:r>
                      <a:r>
                        <a:rPr lang="sv-SE" sz="1000" dirty="0"/>
                        <a:t> be </a:t>
                      </a:r>
                      <a:r>
                        <a:rPr lang="sv-SE" sz="1000" dirty="0" err="1"/>
                        <a:t>retracted</a:t>
                      </a:r>
                      <a:r>
                        <a:rPr lang="sv-SE" sz="10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1678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000" dirty="0"/>
                        <a:t>I_ID_OPEN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dirty="0"/>
                        <a:t>Not </a:t>
                      </a:r>
                      <a:r>
                        <a:rPr lang="sv-SE" sz="1000" dirty="0" err="1"/>
                        <a:t>used</a:t>
                      </a:r>
                      <a:r>
                        <a:rPr lang="sv-SE" sz="1000" dirty="0"/>
                        <a:t>,</a:t>
                      </a:r>
                      <a:r>
                        <a:rPr lang="sv-SE" sz="1000" baseline="0" dirty="0"/>
                        <a:t> TBA</a:t>
                      </a:r>
                      <a:endParaRPr lang="sv-SE" sz="1000" dirty="0"/>
                    </a:p>
                    <a:p>
                      <a:endParaRPr lang="sv-S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8105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000" dirty="0"/>
                        <a:t>I_INTERLOCK_FE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 err="1"/>
                        <a:t>This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will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close</a:t>
                      </a:r>
                      <a:r>
                        <a:rPr lang="sv-SE" sz="1000" dirty="0"/>
                        <a:t> and </a:t>
                      </a:r>
                      <a:r>
                        <a:rPr lang="sv-SE" sz="1000" dirty="0" err="1"/>
                        <a:t>keep</a:t>
                      </a:r>
                      <a:r>
                        <a:rPr lang="sv-SE" sz="1000" baseline="0" dirty="0"/>
                        <a:t> </a:t>
                      </a:r>
                      <a:r>
                        <a:rPr lang="sv-SE" sz="1000" baseline="0" dirty="0" err="1"/>
                        <a:t>closed</a:t>
                      </a:r>
                      <a:r>
                        <a:rPr lang="sv-SE" sz="1000" baseline="0" dirty="0"/>
                        <a:t>:</a:t>
                      </a:r>
                      <a:r>
                        <a:rPr lang="sv-SE" sz="1000" dirty="0"/>
                        <a:t> HA01, VGMB02 and </a:t>
                      </a:r>
                      <a:r>
                        <a:rPr lang="en-US" sz="1000" dirty="0"/>
                        <a:t>BS01/BS02. </a:t>
                      </a:r>
                      <a:endParaRPr lang="sv-S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697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000" dirty="0"/>
                        <a:t>I_MAINTENACE_MODE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/>
                        <a:t>Feedback </a:t>
                      </a:r>
                      <a:r>
                        <a:rPr lang="sv-SE" sz="1000" dirty="0" err="1"/>
                        <a:t>that</a:t>
                      </a:r>
                      <a:r>
                        <a:rPr lang="sv-SE" sz="1000" dirty="0"/>
                        <a:t> Ring PLC has read </a:t>
                      </a:r>
                      <a:r>
                        <a:rPr lang="sv-SE" sz="1000" dirty="0" err="1"/>
                        <a:t>Beamline</a:t>
                      </a:r>
                      <a:r>
                        <a:rPr lang="sv-SE" sz="1000" dirty="0"/>
                        <a:t> PLC has</a:t>
                      </a:r>
                      <a:r>
                        <a:rPr lang="sv-SE" sz="1000" baseline="0" dirty="0"/>
                        <a:t> </a:t>
                      </a:r>
                      <a:r>
                        <a:rPr lang="sv-SE" sz="1000" baseline="0" dirty="0" err="1"/>
                        <a:t>turned</a:t>
                      </a:r>
                      <a:r>
                        <a:rPr lang="sv-SE" sz="1000" baseline="0" dirty="0"/>
                        <a:t> </a:t>
                      </a:r>
                      <a:r>
                        <a:rPr lang="sv-SE" sz="1000" baseline="0" dirty="0" err="1"/>
                        <a:t>key</a:t>
                      </a:r>
                      <a:r>
                        <a:rPr lang="sv-SE" sz="10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538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000" dirty="0"/>
                        <a:t>I_OPEN_FE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 err="1"/>
                        <a:t>This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will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open</a:t>
                      </a:r>
                      <a:r>
                        <a:rPr lang="sv-SE" sz="1000" dirty="0"/>
                        <a:t> FE_VGFA, FE_VGMB02, FE_VGMB03, FE_VGMB04, O02_VGMB01, O02_VGMB02, </a:t>
                      </a:r>
                      <a:r>
                        <a:rPr lang="en-US" sz="1000" dirty="0"/>
                        <a:t>BS01/BS02 </a:t>
                      </a:r>
                      <a:r>
                        <a:rPr lang="sv-SE" sz="1000" dirty="0"/>
                        <a:t> and</a:t>
                      </a:r>
                      <a:r>
                        <a:rPr lang="en-US" sz="1000" dirty="0"/>
                        <a:t> </a:t>
                      </a:r>
                      <a:r>
                        <a:rPr lang="sv-SE" sz="1000" dirty="0"/>
                        <a:t>HA01</a:t>
                      </a:r>
                      <a:r>
                        <a:rPr lang="en-US" sz="1000" dirty="0"/>
                        <a:t>. </a:t>
                      </a:r>
                      <a:endParaRPr lang="sv-S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0257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000" dirty="0"/>
                        <a:t>I_RESET_BL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 err="1"/>
                        <a:t>Resets</a:t>
                      </a:r>
                      <a:r>
                        <a:rPr lang="sv-SE" sz="1000" dirty="0"/>
                        <a:t> alarms in </a:t>
                      </a:r>
                      <a:r>
                        <a:rPr lang="sv-SE" sz="1000" dirty="0" err="1"/>
                        <a:t>bemaline</a:t>
                      </a:r>
                      <a:endParaRPr lang="sv-S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959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000" dirty="0"/>
                        <a:t>I_COMMUNICATION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/>
                        <a:t>If </a:t>
                      </a:r>
                      <a:r>
                        <a:rPr lang="sv-SE" sz="1000" dirty="0" err="1"/>
                        <a:t>communication</a:t>
                      </a:r>
                      <a:r>
                        <a:rPr lang="sv-SE" sz="1000" baseline="0" dirty="0"/>
                        <a:t> stops or Ring PLC is not </a:t>
                      </a:r>
                      <a:r>
                        <a:rPr lang="sv-SE" sz="1000" baseline="0" dirty="0" err="1"/>
                        <a:t>running</a:t>
                      </a:r>
                      <a:r>
                        <a:rPr lang="sv-SE" sz="1000" baseline="0" dirty="0"/>
                        <a:t>, an alarm </a:t>
                      </a:r>
                      <a:r>
                        <a:rPr lang="sv-SE" sz="1000" baseline="0" dirty="0" err="1"/>
                        <a:t>will</a:t>
                      </a:r>
                      <a:r>
                        <a:rPr lang="sv-SE" sz="1000" baseline="0" dirty="0"/>
                        <a:t> be </a:t>
                      </a:r>
                      <a:r>
                        <a:rPr lang="sv-SE" sz="1000" baseline="0" dirty="0" err="1"/>
                        <a:t>raised</a:t>
                      </a:r>
                      <a:endParaRPr lang="sv-SE" sz="1000" baseline="0" dirty="0"/>
                    </a:p>
                    <a:p>
                      <a:pPr rtl="0"/>
                      <a:r>
                        <a:rPr lang="sv-SE" sz="1000" baseline="0" dirty="0"/>
                        <a:t>”</a:t>
                      </a:r>
                      <a:r>
                        <a:rPr lang="en-US" sz="1000" baseline="0" dirty="0"/>
                        <a:t> Communication fault to PLC01 in 1.5 GeV”</a:t>
                      </a:r>
                    </a:p>
                    <a:p>
                      <a:pPr rtl="0"/>
                      <a:r>
                        <a:rPr lang="sv-SE" sz="1000" dirty="0" err="1"/>
                        <a:t>This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will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close</a:t>
                      </a:r>
                      <a:r>
                        <a:rPr lang="sv-SE" sz="1000" dirty="0"/>
                        <a:t> and </a:t>
                      </a:r>
                      <a:r>
                        <a:rPr lang="sv-SE" sz="1000" dirty="0" err="1"/>
                        <a:t>keep</a:t>
                      </a:r>
                      <a:r>
                        <a:rPr lang="sv-SE" sz="1000" baseline="0" dirty="0"/>
                        <a:t> </a:t>
                      </a:r>
                      <a:r>
                        <a:rPr lang="sv-SE" sz="1000" baseline="0" dirty="0" err="1"/>
                        <a:t>closed</a:t>
                      </a:r>
                      <a:r>
                        <a:rPr lang="sv-SE" sz="1000" baseline="0" dirty="0"/>
                        <a:t>:</a:t>
                      </a:r>
                      <a:r>
                        <a:rPr lang="sv-SE" sz="1000" dirty="0"/>
                        <a:t> HA01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535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57185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tangle 366"/>
          <p:cNvSpPr/>
          <p:nvPr/>
        </p:nvSpPr>
        <p:spPr>
          <a:xfrm>
            <a:off x="2081891" y="1160150"/>
            <a:ext cx="27124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>
              <a:spcBef>
                <a:spcPts val="850"/>
              </a:spcBef>
              <a:spcAft>
                <a:spcPts val="425"/>
              </a:spcAft>
              <a:buFont typeface="+mj-lt"/>
              <a:buAutoNum type="arabicPeriod" startAt="10"/>
            </a:pPr>
            <a:r>
              <a:rPr lang="en-GB" sz="1200" kern="100" dirty="0">
                <a:latin typeface="Calibri" panose="020F0502020204030204" pitchFamily="34" charset="0"/>
                <a:ea typeface="Microsoft YaHei" panose="020B0503020204020204" pitchFamily="34" charset="-122"/>
                <a:cs typeface="Mangal"/>
              </a:rPr>
              <a:t>R3_VAC_PLC01_CONSUMED</a:t>
            </a:r>
            <a:endParaRPr lang="sv-SE" sz="1200" kern="100" dirty="0">
              <a:effectLst/>
              <a:latin typeface="Cambria" panose="02040503050406030204" pitchFamily="18" charset="0"/>
              <a:ea typeface="Microsoft YaHei" panose="020B0503020204020204" pitchFamily="34" charset="-122"/>
              <a:cs typeface="Mangal"/>
            </a:endParaRPr>
          </a:p>
        </p:txBody>
      </p:sp>
      <p:grpSp>
        <p:nvGrpSpPr>
          <p:cNvPr id="369" name="Group 360"/>
          <p:cNvGrpSpPr>
            <a:grpSpLocks noChangeAspect="1"/>
          </p:cNvGrpSpPr>
          <p:nvPr/>
        </p:nvGrpSpPr>
        <p:grpSpPr bwMode="auto">
          <a:xfrm>
            <a:off x="2650399" y="1110207"/>
            <a:ext cx="6229350" cy="4219575"/>
            <a:chOff x="1878" y="831"/>
            <a:chExt cx="3924" cy="2658"/>
          </a:xfrm>
        </p:grpSpPr>
        <p:sp>
          <p:nvSpPr>
            <p:cNvPr id="370" name="AutoShape 359"/>
            <p:cNvSpPr>
              <a:spLocks noChangeAspect="1" noChangeArrowheads="1" noTextEdit="1"/>
            </p:cNvSpPr>
            <p:nvPr/>
          </p:nvSpPr>
          <p:spPr bwMode="auto">
            <a:xfrm>
              <a:off x="1878" y="831"/>
              <a:ext cx="3924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grpSp>
          <p:nvGrpSpPr>
            <p:cNvPr id="371" name="Group 561"/>
            <p:cNvGrpSpPr>
              <a:grpSpLocks/>
            </p:cNvGrpSpPr>
            <p:nvPr/>
          </p:nvGrpSpPr>
          <p:grpSpPr bwMode="auto">
            <a:xfrm>
              <a:off x="1853" y="416"/>
              <a:ext cx="3636" cy="2145"/>
              <a:chOff x="1853" y="416"/>
              <a:chExt cx="3636" cy="2145"/>
            </a:xfrm>
          </p:grpSpPr>
          <p:sp>
            <p:nvSpPr>
              <p:cNvPr id="497" name="Rectangle 361"/>
              <p:cNvSpPr>
                <a:spLocks noChangeArrowheads="1"/>
              </p:cNvSpPr>
              <p:nvPr/>
            </p:nvSpPr>
            <p:spPr bwMode="auto">
              <a:xfrm>
                <a:off x="1912" y="416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98" name="Rectangle 362"/>
              <p:cNvSpPr>
                <a:spLocks noChangeArrowheads="1"/>
              </p:cNvSpPr>
              <p:nvPr/>
            </p:nvSpPr>
            <p:spPr bwMode="auto">
              <a:xfrm>
                <a:off x="1912" y="522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99" name="Rectangle 363"/>
              <p:cNvSpPr>
                <a:spLocks noChangeArrowheads="1"/>
              </p:cNvSpPr>
              <p:nvPr/>
            </p:nvSpPr>
            <p:spPr bwMode="auto">
              <a:xfrm>
                <a:off x="1912" y="629"/>
                <a:ext cx="120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1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00" name="Rectangle 364"/>
              <p:cNvSpPr>
                <a:spLocks noChangeArrowheads="1"/>
              </p:cNvSpPr>
              <p:nvPr/>
            </p:nvSpPr>
            <p:spPr bwMode="auto">
              <a:xfrm>
                <a:off x="1884" y="1053"/>
                <a:ext cx="40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Object type: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01" name="Rectangle 365"/>
              <p:cNvSpPr>
                <a:spLocks noChangeArrowheads="1"/>
              </p:cNvSpPr>
              <p:nvPr/>
            </p:nvSpPr>
            <p:spPr bwMode="auto">
              <a:xfrm>
                <a:off x="2251" y="830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03" name="Rectangle 367"/>
              <p:cNvSpPr>
                <a:spLocks noChangeArrowheads="1"/>
              </p:cNvSpPr>
              <p:nvPr/>
            </p:nvSpPr>
            <p:spPr bwMode="auto">
              <a:xfrm>
                <a:off x="2608" y="1053"/>
                <a:ext cx="311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Consume</a:t>
                </a:r>
                <a:endParaRPr kumimoji="0" lang="sv-SE" altLang="sv-SE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04" name="Rectangle 368"/>
              <p:cNvSpPr>
                <a:spLocks noChangeArrowheads="1"/>
              </p:cNvSpPr>
              <p:nvPr/>
            </p:nvSpPr>
            <p:spPr bwMode="auto">
              <a:xfrm>
                <a:off x="2886" y="1050"/>
                <a:ext cx="26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, </a:t>
                </a:r>
                <a:r>
                  <a:rPr kumimoji="0" lang="sv-SE" altLang="sv-SE" sz="9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Type</a:t>
                </a:r>
                <a:r>
                  <a:rPr kumimoji="0" lang="sv-SE" altLang="sv-SE" sz="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1</a:t>
                </a:r>
                <a:endParaRPr kumimoji="0" lang="sv-SE" altLang="sv-SE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05" name="Rectangle 369"/>
              <p:cNvSpPr>
                <a:spLocks noChangeArrowheads="1"/>
              </p:cNvSpPr>
              <p:nvPr/>
            </p:nvSpPr>
            <p:spPr bwMode="auto">
              <a:xfrm>
                <a:off x="3201" y="830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06" name="Rectangle 370"/>
              <p:cNvSpPr>
                <a:spLocks noChangeArrowheads="1"/>
              </p:cNvSpPr>
              <p:nvPr/>
            </p:nvSpPr>
            <p:spPr bwMode="auto">
              <a:xfrm>
                <a:off x="1884" y="1167"/>
                <a:ext cx="402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Description: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07" name="Rectangle 371"/>
              <p:cNvSpPr>
                <a:spLocks noChangeArrowheads="1"/>
              </p:cNvSpPr>
              <p:nvPr/>
            </p:nvSpPr>
            <p:spPr bwMode="auto">
              <a:xfrm>
                <a:off x="2246" y="944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08" name="Rectangle 372"/>
              <p:cNvSpPr>
                <a:spLocks noChangeArrowheads="1"/>
              </p:cNvSpPr>
              <p:nvPr/>
            </p:nvSpPr>
            <p:spPr bwMode="auto">
              <a:xfrm>
                <a:off x="2606" y="1167"/>
                <a:ext cx="1344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All signals </a:t>
                </a:r>
                <a:r>
                  <a:rPr kumimoji="0" lang="sv-SE" altLang="sv-SE" sz="9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that</a:t>
                </a:r>
                <a:r>
                  <a:rPr kumimoji="0" lang="sv-SE" altLang="sv-SE" sz="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r>
                  <a:rPr kumimoji="0" lang="sv-SE" altLang="sv-SE" sz="9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are</a:t>
                </a:r>
                <a:r>
                  <a:rPr kumimoji="0" lang="sv-SE" altLang="sv-SE" sz="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read </a:t>
                </a:r>
                <a:r>
                  <a:rPr lang="sv-SE" altLang="sv-SE" sz="9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f</a:t>
                </a:r>
                <a:r>
                  <a:rPr kumimoji="0" lang="sv-SE" altLang="sv-SE" sz="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rom Ring PLC system</a:t>
                </a:r>
                <a:endParaRPr kumimoji="0" lang="sv-SE" altLang="sv-SE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09" name="Rectangle 373"/>
              <p:cNvSpPr>
                <a:spLocks noChangeArrowheads="1"/>
              </p:cNvSpPr>
              <p:nvPr/>
            </p:nvSpPr>
            <p:spPr bwMode="auto">
              <a:xfrm>
                <a:off x="3954" y="944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0" name="Rectangle 374"/>
              <p:cNvSpPr>
                <a:spLocks noChangeArrowheads="1"/>
              </p:cNvSpPr>
              <p:nvPr/>
            </p:nvSpPr>
            <p:spPr bwMode="auto">
              <a:xfrm>
                <a:off x="1884" y="1280"/>
                <a:ext cx="321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Function: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1" name="Rectangle 375"/>
              <p:cNvSpPr>
                <a:spLocks noChangeArrowheads="1"/>
              </p:cNvSpPr>
              <p:nvPr/>
            </p:nvSpPr>
            <p:spPr bwMode="auto">
              <a:xfrm>
                <a:off x="2164" y="1057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2" name="Rectangle 376"/>
              <p:cNvSpPr>
                <a:spLocks noChangeArrowheads="1"/>
              </p:cNvSpPr>
              <p:nvPr/>
            </p:nvSpPr>
            <p:spPr bwMode="auto">
              <a:xfrm>
                <a:off x="2172" y="1057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3" name="Rectangle 377"/>
              <p:cNvSpPr>
                <a:spLocks noChangeArrowheads="1"/>
              </p:cNvSpPr>
              <p:nvPr/>
            </p:nvSpPr>
            <p:spPr bwMode="auto">
              <a:xfrm>
                <a:off x="2606" y="1280"/>
                <a:ext cx="1230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To be used as information and interlocks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4" name="Rectangle 378"/>
              <p:cNvSpPr>
                <a:spLocks noChangeArrowheads="1"/>
              </p:cNvSpPr>
              <p:nvPr/>
            </p:nvSpPr>
            <p:spPr bwMode="auto">
              <a:xfrm>
                <a:off x="3797" y="1057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6" name="Rectangle 380"/>
              <p:cNvSpPr>
                <a:spLocks noChangeArrowheads="1"/>
              </p:cNvSpPr>
              <p:nvPr/>
            </p:nvSpPr>
            <p:spPr bwMode="auto">
              <a:xfrm>
                <a:off x="2344" y="1172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8" name="Rectangle 382"/>
              <p:cNvSpPr>
                <a:spLocks noChangeArrowheads="1"/>
              </p:cNvSpPr>
              <p:nvPr/>
            </p:nvSpPr>
            <p:spPr bwMode="auto">
              <a:xfrm>
                <a:off x="4022" y="1172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21" name="Rectangle 385"/>
              <p:cNvSpPr>
                <a:spLocks noChangeArrowheads="1"/>
              </p:cNvSpPr>
              <p:nvPr/>
            </p:nvSpPr>
            <p:spPr bwMode="auto">
              <a:xfrm>
                <a:off x="2125" y="1278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23" name="Rectangle 387"/>
              <p:cNvSpPr>
                <a:spLocks noChangeArrowheads="1"/>
              </p:cNvSpPr>
              <p:nvPr/>
            </p:nvSpPr>
            <p:spPr bwMode="auto">
              <a:xfrm>
                <a:off x="2694" y="1278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24" name="Rectangle 388"/>
              <p:cNvSpPr>
                <a:spLocks noChangeArrowheads="1"/>
              </p:cNvSpPr>
              <p:nvPr/>
            </p:nvSpPr>
            <p:spPr bwMode="auto">
              <a:xfrm>
                <a:off x="1884" y="1383"/>
                <a:ext cx="328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Interface:</a:t>
                </a:r>
                <a:endParaRPr kumimoji="0" lang="sv-SE" altLang="sv-SE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25" name="Rectangle 389"/>
              <p:cNvSpPr>
                <a:spLocks noChangeArrowheads="1"/>
              </p:cNvSpPr>
              <p:nvPr/>
            </p:nvSpPr>
            <p:spPr bwMode="auto">
              <a:xfrm>
                <a:off x="2173" y="1382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26" name="Rectangle 390"/>
              <p:cNvSpPr>
                <a:spLocks noChangeArrowheads="1"/>
              </p:cNvSpPr>
              <p:nvPr/>
            </p:nvSpPr>
            <p:spPr bwMode="auto">
              <a:xfrm>
                <a:off x="1859" y="1496"/>
                <a:ext cx="276" cy="157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27" name="Rectangle 391"/>
              <p:cNvSpPr>
                <a:spLocks noChangeArrowheads="1"/>
              </p:cNvSpPr>
              <p:nvPr/>
            </p:nvSpPr>
            <p:spPr bwMode="auto">
              <a:xfrm>
                <a:off x="1884" y="1496"/>
                <a:ext cx="226" cy="157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28" name="Rectangle 392"/>
              <p:cNvSpPr>
                <a:spLocks noChangeArrowheads="1"/>
              </p:cNvSpPr>
              <p:nvPr/>
            </p:nvSpPr>
            <p:spPr bwMode="auto">
              <a:xfrm>
                <a:off x="1932" y="1495"/>
                <a:ext cx="163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Type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29" name="Rectangle 393"/>
              <p:cNvSpPr>
                <a:spLocks noChangeArrowheads="1"/>
              </p:cNvSpPr>
              <p:nvPr/>
            </p:nvSpPr>
            <p:spPr bwMode="auto">
              <a:xfrm>
                <a:off x="2060" y="1495"/>
                <a:ext cx="50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30" name="Rectangle 394"/>
              <p:cNvSpPr>
                <a:spLocks noChangeArrowheads="1"/>
              </p:cNvSpPr>
              <p:nvPr/>
            </p:nvSpPr>
            <p:spPr bwMode="auto">
              <a:xfrm>
                <a:off x="2138" y="1496"/>
                <a:ext cx="1125" cy="157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31" name="Rectangle 395"/>
              <p:cNvSpPr>
                <a:spLocks noChangeArrowheads="1"/>
              </p:cNvSpPr>
              <p:nvPr/>
            </p:nvSpPr>
            <p:spPr bwMode="auto">
              <a:xfrm>
                <a:off x="2166" y="1496"/>
                <a:ext cx="1072" cy="157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32" name="Rectangle 396"/>
              <p:cNvSpPr>
                <a:spLocks noChangeArrowheads="1"/>
              </p:cNvSpPr>
              <p:nvPr/>
            </p:nvSpPr>
            <p:spPr bwMode="auto">
              <a:xfrm>
                <a:off x="2166" y="1495"/>
                <a:ext cx="261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Signal Id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33" name="Rectangle 397"/>
              <p:cNvSpPr>
                <a:spLocks noChangeArrowheads="1"/>
              </p:cNvSpPr>
              <p:nvPr/>
            </p:nvSpPr>
            <p:spPr bwMode="auto">
              <a:xfrm>
                <a:off x="2390" y="1495"/>
                <a:ext cx="50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34" name="Rectangle 398"/>
              <p:cNvSpPr>
                <a:spLocks noChangeArrowheads="1"/>
              </p:cNvSpPr>
              <p:nvPr/>
            </p:nvSpPr>
            <p:spPr bwMode="auto">
              <a:xfrm>
                <a:off x="3266" y="1496"/>
                <a:ext cx="2218" cy="157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35" name="Rectangle 399"/>
              <p:cNvSpPr>
                <a:spLocks noChangeArrowheads="1"/>
              </p:cNvSpPr>
              <p:nvPr/>
            </p:nvSpPr>
            <p:spPr bwMode="auto">
              <a:xfrm>
                <a:off x="3294" y="1496"/>
                <a:ext cx="2165" cy="157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36" name="Rectangle 400"/>
              <p:cNvSpPr>
                <a:spLocks noChangeArrowheads="1"/>
              </p:cNvSpPr>
              <p:nvPr/>
            </p:nvSpPr>
            <p:spPr bwMode="auto">
              <a:xfrm>
                <a:off x="3294" y="1495"/>
                <a:ext cx="343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Description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37" name="Rectangle 401"/>
              <p:cNvSpPr>
                <a:spLocks noChangeArrowheads="1"/>
              </p:cNvSpPr>
              <p:nvPr/>
            </p:nvSpPr>
            <p:spPr bwMode="auto">
              <a:xfrm>
                <a:off x="3598" y="1495"/>
                <a:ext cx="50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38" name="Rectangle 402"/>
              <p:cNvSpPr>
                <a:spLocks noChangeArrowheads="1"/>
              </p:cNvSpPr>
              <p:nvPr/>
            </p:nvSpPr>
            <p:spPr bwMode="auto">
              <a:xfrm>
                <a:off x="1853" y="1489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39" name="Rectangle 403"/>
              <p:cNvSpPr>
                <a:spLocks noChangeArrowheads="1"/>
              </p:cNvSpPr>
              <p:nvPr/>
            </p:nvSpPr>
            <p:spPr bwMode="auto">
              <a:xfrm>
                <a:off x="1853" y="1489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40" name="Rectangle 404"/>
              <p:cNvSpPr>
                <a:spLocks noChangeArrowheads="1"/>
              </p:cNvSpPr>
              <p:nvPr/>
            </p:nvSpPr>
            <p:spPr bwMode="auto">
              <a:xfrm>
                <a:off x="1859" y="1489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41" name="Rectangle 405"/>
              <p:cNvSpPr>
                <a:spLocks noChangeArrowheads="1"/>
              </p:cNvSpPr>
              <p:nvPr/>
            </p:nvSpPr>
            <p:spPr bwMode="auto">
              <a:xfrm>
                <a:off x="1865" y="1489"/>
                <a:ext cx="269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42" name="Rectangle 406"/>
              <p:cNvSpPr>
                <a:spLocks noChangeArrowheads="1"/>
              </p:cNvSpPr>
              <p:nvPr/>
            </p:nvSpPr>
            <p:spPr bwMode="auto">
              <a:xfrm>
                <a:off x="2134" y="1489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43" name="Rectangle 407"/>
              <p:cNvSpPr>
                <a:spLocks noChangeArrowheads="1"/>
              </p:cNvSpPr>
              <p:nvPr/>
            </p:nvSpPr>
            <p:spPr bwMode="auto">
              <a:xfrm>
                <a:off x="2140" y="1489"/>
                <a:ext cx="1122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44" name="Rectangle 408"/>
              <p:cNvSpPr>
                <a:spLocks noChangeArrowheads="1"/>
              </p:cNvSpPr>
              <p:nvPr/>
            </p:nvSpPr>
            <p:spPr bwMode="auto">
              <a:xfrm>
                <a:off x="3262" y="1489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45" name="Rectangle 409"/>
              <p:cNvSpPr>
                <a:spLocks noChangeArrowheads="1"/>
              </p:cNvSpPr>
              <p:nvPr/>
            </p:nvSpPr>
            <p:spPr bwMode="auto">
              <a:xfrm>
                <a:off x="3268" y="1489"/>
                <a:ext cx="221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46" name="Rectangle 410"/>
              <p:cNvSpPr>
                <a:spLocks noChangeArrowheads="1"/>
              </p:cNvSpPr>
              <p:nvPr/>
            </p:nvSpPr>
            <p:spPr bwMode="auto">
              <a:xfrm>
                <a:off x="5484" y="1489"/>
                <a:ext cx="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47" name="Rectangle 411"/>
              <p:cNvSpPr>
                <a:spLocks noChangeArrowheads="1"/>
              </p:cNvSpPr>
              <p:nvPr/>
            </p:nvSpPr>
            <p:spPr bwMode="auto">
              <a:xfrm>
                <a:off x="1853" y="1495"/>
                <a:ext cx="6" cy="15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48" name="Rectangle 412"/>
              <p:cNvSpPr>
                <a:spLocks noChangeArrowheads="1"/>
              </p:cNvSpPr>
              <p:nvPr/>
            </p:nvSpPr>
            <p:spPr bwMode="auto">
              <a:xfrm>
                <a:off x="2134" y="1495"/>
                <a:ext cx="6" cy="15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49" name="Rectangle 413"/>
              <p:cNvSpPr>
                <a:spLocks noChangeArrowheads="1"/>
              </p:cNvSpPr>
              <p:nvPr/>
            </p:nvSpPr>
            <p:spPr bwMode="auto">
              <a:xfrm>
                <a:off x="3262" y="1495"/>
                <a:ext cx="6" cy="15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50" name="Rectangle 414"/>
              <p:cNvSpPr>
                <a:spLocks noChangeArrowheads="1"/>
              </p:cNvSpPr>
              <p:nvPr/>
            </p:nvSpPr>
            <p:spPr bwMode="auto">
              <a:xfrm>
                <a:off x="5484" y="1495"/>
                <a:ext cx="5" cy="15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51" name="Rectangle 415"/>
              <p:cNvSpPr>
                <a:spLocks noChangeArrowheads="1"/>
              </p:cNvSpPr>
              <p:nvPr/>
            </p:nvSpPr>
            <p:spPr bwMode="auto">
              <a:xfrm>
                <a:off x="1884" y="1658"/>
                <a:ext cx="100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DI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52" name="Rectangle 416"/>
              <p:cNvSpPr>
                <a:spLocks noChangeArrowheads="1"/>
              </p:cNvSpPr>
              <p:nvPr/>
            </p:nvSpPr>
            <p:spPr bwMode="auto">
              <a:xfrm>
                <a:off x="1946" y="1658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53" name="Rectangle 417"/>
              <p:cNvSpPr>
                <a:spLocks noChangeArrowheads="1"/>
              </p:cNvSpPr>
              <p:nvPr/>
            </p:nvSpPr>
            <p:spPr bwMode="auto">
              <a:xfrm>
                <a:off x="2166" y="1658"/>
                <a:ext cx="400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I_BEAM_ON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54" name="Rectangle 418"/>
              <p:cNvSpPr>
                <a:spLocks noChangeArrowheads="1"/>
              </p:cNvSpPr>
              <p:nvPr/>
            </p:nvSpPr>
            <p:spPr bwMode="auto">
              <a:xfrm>
                <a:off x="2528" y="1658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55" name="Rectangle 419"/>
              <p:cNvSpPr>
                <a:spLocks noChangeArrowheads="1"/>
              </p:cNvSpPr>
              <p:nvPr/>
            </p:nvSpPr>
            <p:spPr bwMode="auto">
              <a:xfrm>
                <a:off x="3294" y="1658"/>
                <a:ext cx="199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Alternatively, Light On? 1 means there's light and could be heat. (R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56" name="Rectangle 420"/>
              <p:cNvSpPr>
                <a:spLocks noChangeArrowheads="1"/>
              </p:cNvSpPr>
              <p:nvPr/>
            </p:nvSpPr>
            <p:spPr bwMode="auto">
              <a:xfrm>
                <a:off x="5244" y="1658"/>
                <a:ext cx="60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-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57" name="Rectangle 421"/>
              <p:cNvSpPr>
                <a:spLocks noChangeArrowheads="1"/>
              </p:cNvSpPr>
              <p:nvPr/>
            </p:nvSpPr>
            <p:spPr bwMode="auto">
              <a:xfrm>
                <a:off x="5266" y="1658"/>
                <a:ext cx="129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BL)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58" name="Rectangle 422"/>
              <p:cNvSpPr>
                <a:spLocks noChangeArrowheads="1"/>
              </p:cNvSpPr>
              <p:nvPr/>
            </p:nvSpPr>
            <p:spPr bwMode="auto">
              <a:xfrm>
                <a:off x="5358" y="1658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59" name="Rectangle 423"/>
              <p:cNvSpPr>
                <a:spLocks noChangeArrowheads="1"/>
              </p:cNvSpPr>
              <p:nvPr/>
            </p:nvSpPr>
            <p:spPr bwMode="auto">
              <a:xfrm>
                <a:off x="1853" y="1653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60" name="Rectangle 424"/>
              <p:cNvSpPr>
                <a:spLocks noChangeArrowheads="1"/>
              </p:cNvSpPr>
              <p:nvPr/>
            </p:nvSpPr>
            <p:spPr bwMode="auto">
              <a:xfrm>
                <a:off x="1859" y="1653"/>
                <a:ext cx="27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61" name="Rectangle 425"/>
              <p:cNvSpPr>
                <a:spLocks noChangeArrowheads="1"/>
              </p:cNvSpPr>
              <p:nvPr/>
            </p:nvSpPr>
            <p:spPr bwMode="auto">
              <a:xfrm>
                <a:off x="2134" y="1653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62" name="Rectangle 426"/>
              <p:cNvSpPr>
                <a:spLocks noChangeArrowheads="1"/>
              </p:cNvSpPr>
              <p:nvPr/>
            </p:nvSpPr>
            <p:spPr bwMode="auto">
              <a:xfrm>
                <a:off x="2140" y="1653"/>
                <a:ext cx="1122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63" name="Rectangle 427"/>
              <p:cNvSpPr>
                <a:spLocks noChangeArrowheads="1"/>
              </p:cNvSpPr>
              <p:nvPr/>
            </p:nvSpPr>
            <p:spPr bwMode="auto">
              <a:xfrm>
                <a:off x="3262" y="1653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64" name="Rectangle 428"/>
              <p:cNvSpPr>
                <a:spLocks noChangeArrowheads="1"/>
              </p:cNvSpPr>
              <p:nvPr/>
            </p:nvSpPr>
            <p:spPr bwMode="auto">
              <a:xfrm>
                <a:off x="3268" y="1653"/>
                <a:ext cx="221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65" name="Rectangle 429"/>
              <p:cNvSpPr>
                <a:spLocks noChangeArrowheads="1"/>
              </p:cNvSpPr>
              <p:nvPr/>
            </p:nvSpPr>
            <p:spPr bwMode="auto">
              <a:xfrm>
                <a:off x="5484" y="1653"/>
                <a:ext cx="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66" name="Rectangle 430"/>
              <p:cNvSpPr>
                <a:spLocks noChangeArrowheads="1"/>
              </p:cNvSpPr>
              <p:nvPr/>
            </p:nvSpPr>
            <p:spPr bwMode="auto">
              <a:xfrm>
                <a:off x="1853" y="1659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67" name="Rectangle 431"/>
              <p:cNvSpPr>
                <a:spLocks noChangeArrowheads="1"/>
              </p:cNvSpPr>
              <p:nvPr/>
            </p:nvSpPr>
            <p:spPr bwMode="auto">
              <a:xfrm>
                <a:off x="2134" y="1659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68" name="Rectangle 432"/>
              <p:cNvSpPr>
                <a:spLocks noChangeArrowheads="1"/>
              </p:cNvSpPr>
              <p:nvPr/>
            </p:nvSpPr>
            <p:spPr bwMode="auto">
              <a:xfrm>
                <a:off x="3262" y="1659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69" name="Rectangle 433"/>
              <p:cNvSpPr>
                <a:spLocks noChangeArrowheads="1"/>
              </p:cNvSpPr>
              <p:nvPr/>
            </p:nvSpPr>
            <p:spPr bwMode="auto">
              <a:xfrm>
                <a:off x="5484" y="1659"/>
                <a:ext cx="5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70" name="Rectangle 434"/>
              <p:cNvSpPr>
                <a:spLocks noChangeArrowheads="1"/>
              </p:cNvSpPr>
              <p:nvPr/>
            </p:nvSpPr>
            <p:spPr bwMode="auto">
              <a:xfrm>
                <a:off x="1884" y="1772"/>
                <a:ext cx="100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DI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71" name="Rectangle 435"/>
              <p:cNvSpPr>
                <a:spLocks noChangeArrowheads="1"/>
              </p:cNvSpPr>
              <p:nvPr/>
            </p:nvSpPr>
            <p:spPr bwMode="auto">
              <a:xfrm>
                <a:off x="1946" y="1772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72" name="Rectangle 436"/>
              <p:cNvSpPr>
                <a:spLocks noChangeArrowheads="1"/>
              </p:cNvSpPr>
              <p:nvPr/>
            </p:nvSpPr>
            <p:spPr bwMode="auto">
              <a:xfrm>
                <a:off x="2166" y="1772"/>
                <a:ext cx="91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I_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73" name="Rectangle 437"/>
              <p:cNvSpPr>
                <a:spLocks noChangeArrowheads="1"/>
              </p:cNvSpPr>
              <p:nvPr/>
            </p:nvSpPr>
            <p:spPr bwMode="auto">
              <a:xfrm>
                <a:off x="2220" y="1772"/>
                <a:ext cx="32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CLOSE_FE</a:t>
                </a:r>
                <a:endParaRPr kumimoji="0" lang="sv-SE" altLang="sv-SE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74" name="Rectangle 438"/>
              <p:cNvSpPr>
                <a:spLocks noChangeArrowheads="1"/>
              </p:cNvSpPr>
              <p:nvPr/>
            </p:nvSpPr>
            <p:spPr bwMode="auto">
              <a:xfrm>
                <a:off x="2509" y="1772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75" name="Rectangle 439"/>
              <p:cNvSpPr>
                <a:spLocks noChangeArrowheads="1"/>
              </p:cNvSpPr>
              <p:nvPr/>
            </p:nvSpPr>
            <p:spPr bwMode="auto">
              <a:xfrm>
                <a:off x="3294" y="1772"/>
                <a:ext cx="218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Command bit to close FE on 1.  Default 0 allows open HA01, FE_VGMB02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79" name="Rectangle 443"/>
              <p:cNvSpPr>
                <a:spLocks noChangeArrowheads="1"/>
              </p:cNvSpPr>
              <p:nvPr/>
            </p:nvSpPr>
            <p:spPr bwMode="auto">
              <a:xfrm>
                <a:off x="3948" y="1878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80" name="Rectangle 444"/>
              <p:cNvSpPr>
                <a:spLocks noChangeArrowheads="1"/>
              </p:cNvSpPr>
              <p:nvPr/>
            </p:nvSpPr>
            <p:spPr bwMode="auto">
              <a:xfrm>
                <a:off x="1853" y="1767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81" name="Rectangle 445"/>
              <p:cNvSpPr>
                <a:spLocks noChangeArrowheads="1"/>
              </p:cNvSpPr>
              <p:nvPr/>
            </p:nvSpPr>
            <p:spPr bwMode="auto">
              <a:xfrm>
                <a:off x="1859" y="1767"/>
                <a:ext cx="27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82" name="Rectangle 446"/>
              <p:cNvSpPr>
                <a:spLocks noChangeArrowheads="1"/>
              </p:cNvSpPr>
              <p:nvPr/>
            </p:nvSpPr>
            <p:spPr bwMode="auto">
              <a:xfrm>
                <a:off x="2134" y="1767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83" name="Rectangle 447"/>
              <p:cNvSpPr>
                <a:spLocks noChangeArrowheads="1"/>
              </p:cNvSpPr>
              <p:nvPr/>
            </p:nvSpPr>
            <p:spPr bwMode="auto">
              <a:xfrm>
                <a:off x="2140" y="1767"/>
                <a:ext cx="1122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84" name="Rectangle 448"/>
              <p:cNvSpPr>
                <a:spLocks noChangeArrowheads="1"/>
              </p:cNvSpPr>
              <p:nvPr/>
            </p:nvSpPr>
            <p:spPr bwMode="auto">
              <a:xfrm>
                <a:off x="3262" y="1767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85" name="Rectangle 449"/>
              <p:cNvSpPr>
                <a:spLocks noChangeArrowheads="1"/>
              </p:cNvSpPr>
              <p:nvPr/>
            </p:nvSpPr>
            <p:spPr bwMode="auto">
              <a:xfrm>
                <a:off x="3268" y="1767"/>
                <a:ext cx="221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86" name="Rectangle 450"/>
              <p:cNvSpPr>
                <a:spLocks noChangeArrowheads="1"/>
              </p:cNvSpPr>
              <p:nvPr/>
            </p:nvSpPr>
            <p:spPr bwMode="auto">
              <a:xfrm>
                <a:off x="5484" y="1767"/>
                <a:ext cx="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87" name="Rectangle 451"/>
              <p:cNvSpPr>
                <a:spLocks noChangeArrowheads="1"/>
              </p:cNvSpPr>
              <p:nvPr/>
            </p:nvSpPr>
            <p:spPr bwMode="auto">
              <a:xfrm>
                <a:off x="1853" y="1773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88" name="Rectangle 452"/>
              <p:cNvSpPr>
                <a:spLocks noChangeArrowheads="1"/>
              </p:cNvSpPr>
              <p:nvPr/>
            </p:nvSpPr>
            <p:spPr bwMode="auto">
              <a:xfrm>
                <a:off x="2134" y="1773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89" name="Rectangle 453"/>
              <p:cNvSpPr>
                <a:spLocks noChangeArrowheads="1"/>
              </p:cNvSpPr>
              <p:nvPr/>
            </p:nvSpPr>
            <p:spPr bwMode="auto">
              <a:xfrm>
                <a:off x="3262" y="1773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90" name="Rectangle 454"/>
              <p:cNvSpPr>
                <a:spLocks noChangeArrowheads="1"/>
              </p:cNvSpPr>
              <p:nvPr/>
            </p:nvSpPr>
            <p:spPr bwMode="auto">
              <a:xfrm>
                <a:off x="5484" y="1773"/>
                <a:ext cx="5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91" name="Rectangle 455"/>
              <p:cNvSpPr>
                <a:spLocks noChangeArrowheads="1"/>
              </p:cNvSpPr>
              <p:nvPr/>
            </p:nvSpPr>
            <p:spPr bwMode="auto">
              <a:xfrm>
                <a:off x="1884" y="1886"/>
                <a:ext cx="100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DI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92" name="Rectangle 456"/>
              <p:cNvSpPr>
                <a:spLocks noChangeArrowheads="1"/>
              </p:cNvSpPr>
              <p:nvPr/>
            </p:nvSpPr>
            <p:spPr bwMode="auto">
              <a:xfrm>
                <a:off x="1946" y="1886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93" name="Rectangle 457"/>
              <p:cNvSpPr>
                <a:spLocks noChangeArrowheads="1"/>
              </p:cNvSpPr>
              <p:nvPr/>
            </p:nvSpPr>
            <p:spPr bwMode="auto">
              <a:xfrm>
                <a:off x="2166" y="1886"/>
                <a:ext cx="897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I_CLOSE_FIRST_VALVE_ONCE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94" name="Rectangle 458"/>
              <p:cNvSpPr>
                <a:spLocks noChangeArrowheads="1"/>
              </p:cNvSpPr>
              <p:nvPr/>
            </p:nvSpPr>
            <p:spPr bwMode="auto">
              <a:xfrm>
                <a:off x="3028" y="1886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95" name="Rectangle 459"/>
              <p:cNvSpPr>
                <a:spLocks noChangeArrowheads="1"/>
              </p:cNvSpPr>
              <p:nvPr/>
            </p:nvSpPr>
            <p:spPr bwMode="auto">
              <a:xfrm>
                <a:off x="3294" y="1892"/>
                <a:ext cx="90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Command</a:t>
                </a:r>
                <a:r>
                  <a:rPr kumimoji="0" lang="sv-SE" altLang="sv-SE" sz="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bit. Close </a:t>
                </a:r>
                <a:r>
                  <a:rPr kumimoji="0" lang="sv-SE" altLang="sv-SE" sz="9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valve</a:t>
                </a:r>
                <a:r>
                  <a:rPr kumimoji="0" lang="sv-SE" altLang="sv-SE" sz="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on </a:t>
                </a:r>
                <a:endParaRPr kumimoji="0" lang="sv-SE" altLang="sv-SE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96" name="Rectangle 460"/>
              <p:cNvSpPr>
                <a:spLocks noChangeArrowheads="1"/>
              </p:cNvSpPr>
              <p:nvPr/>
            </p:nvSpPr>
            <p:spPr bwMode="auto">
              <a:xfrm>
                <a:off x="4157" y="1886"/>
                <a:ext cx="37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rising flank.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97" name="Rectangle 461"/>
              <p:cNvSpPr>
                <a:spLocks noChangeArrowheads="1"/>
              </p:cNvSpPr>
              <p:nvPr/>
            </p:nvSpPr>
            <p:spPr bwMode="auto">
              <a:xfrm>
                <a:off x="4494" y="1886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98" name="Rectangle 462"/>
              <p:cNvSpPr>
                <a:spLocks noChangeArrowheads="1"/>
              </p:cNvSpPr>
              <p:nvPr/>
            </p:nvSpPr>
            <p:spPr bwMode="auto">
              <a:xfrm>
                <a:off x="1853" y="1881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99" name="Rectangle 463"/>
              <p:cNvSpPr>
                <a:spLocks noChangeArrowheads="1"/>
              </p:cNvSpPr>
              <p:nvPr/>
            </p:nvSpPr>
            <p:spPr bwMode="auto">
              <a:xfrm>
                <a:off x="1859" y="1881"/>
                <a:ext cx="27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00" name="Rectangle 464"/>
              <p:cNvSpPr>
                <a:spLocks noChangeArrowheads="1"/>
              </p:cNvSpPr>
              <p:nvPr/>
            </p:nvSpPr>
            <p:spPr bwMode="auto">
              <a:xfrm>
                <a:off x="2134" y="1881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01" name="Rectangle 465"/>
              <p:cNvSpPr>
                <a:spLocks noChangeArrowheads="1"/>
              </p:cNvSpPr>
              <p:nvPr/>
            </p:nvSpPr>
            <p:spPr bwMode="auto">
              <a:xfrm>
                <a:off x="2140" y="1881"/>
                <a:ext cx="1122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02" name="Rectangle 466"/>
              <p:cNvSpPr>
                <a:spLocks noChangeArrowheads="1"/>
              </p:cNvSpPr>
              <p:nvPr/>
            </p:nvSpPr>
            <p:spPr bwMode="auto">
              <a:xfrm>
                <a:off x="3262" y="1881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03" name="Rectangle 467"/>
              <p:cNvSpPr>
                <a:spLocks noChangeArrowheads="1"/>
              </p:cNvSpPr>
              <p:nvPr/>
            </p:nvSpPr>
            <p:spPr bwMode="auto">
              <a:xfrm>
                <a:off x="3268" y="1881"/>
                <a:ext cx="221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04" name="Rectangle 468"/>
              <p:cNvSpPr>
                <a:spLocks noChangeArrowheads="1"/>
              </p:cNvSpPr>
              <p:nvPr/>
            </p:nvSpPr>
            <p:spPr bwMode="auto">
              <a:xfrm>
                <a:off x="5484" y="1881"/>
                <a:ext cx="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05" name="Rectangle 469"/>
              <p:cNvSpPr>
                <a:spLocks noChangeArrowheads="1"/>
              </p:cNvSpPr>
              <p:nvPr/>
            </p:nvSpPr>
            <p:spPr bwMode="auto">
              <a:xfrm>
                <a:off x="1853" y="1887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06" name="Rectangle 470"/>
              <p:cNvSpPr>
                <a:spLocks noChangeArrowheads="1"/>
              </p:cNvSpPr>
              <p:nvPr/>
            </p:nvSpPr>
            <p:spPr bwMode="auto">
              <a:xfrm>
                <a:off x="2134" y="1887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07" name="Rectangle 471"/>
              <p:cNvSpPr>
                <a:spLocks noChangeArrowheads="1"/>
              </p:cNvSpPr>
              <p:nvPr/>
            </p:nvSpPr>
            <p:spPr bwMode="auto">
              <a:xfrm>
                <a:off x="3262" y="1887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08" name="Rectangle 472"/>
              <p:cNvSpPr>
                <a:spLocks noChangeArrowheads="1"/>
              </p:cNvSpPr>
              <p:nvPr/>
            </p:nvSpPr>
            <p:spPr bwMode="auto">
              <a:xfrm>
                <a:off x="5484" y="1887"/>
                <a:ext cx="5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09" name="Rectangle 473"/>
              <p:cNvSpPr>
                <a:spLocks noChangeArrowheads="1"/>
              </p:cNvSpPr>
              <p:nvPr/>
            </p:nvSpPr>
            <p:spPr bwMode="auto">
              <a:xfrm>
                <a:off x="1884" y="2000"/>
                <a:ext cx="100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DI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10" name="Rectangle 474"/>
              <p:cNvSpPr>
                <a:spLocks noChangeArrowheads="1"/>
              </p:cNvSpPr>
              <p:nvPr/>
            </p:nvSpPr>
            <p:spPr bwMode="auto">
              <a:xfrm>
                <a:off x="1946" y="2000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11" name="Rectangle 475"/>
              <p:cNvSpPr>
                <a:spLocks noChangeArrowheads="1"/>
              </p:cNvSpPr>
              <p:nvPr/>
            </p:nvSpPr>
            <p:spPr bwMode="auto">
              <a:xfrm>
                <a:off x="2166" y="2000"/>
                <a:ext cx="983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I_CLOSE_SECOND_VALVE_ONCE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12" name="Rectangle 476"/>
              <p:cNvSpPr>
                <a:spLocks noChangeArrowheads="1"/>
              </p:cNvSpPr>
              <p:nvPr/>
            </p:nvSpPr>
            <p:spPr bwMode="auto">
              <a:xfrm>
                <a:off x="3114" y="2000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13" name="Rectangle 477"/>
              <p:cNvSpPr>
                <a:spLocks noChangeArrowheads="1"/>
              </p:cNvSpPr>
              <p:nvPr/>
            </p:nvSpPr>
            <p:spPr bwMode="auto">
              <a:xfrm>
                <a:off x="3294" y="2000"/>
                <a:ext cx="1243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Command bit. Close valve on rising flank.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14" name="Rectangle 478"/>
              <p:cNvSpPr>
                <a:spLocks noChangeArrowheads="1"/>
              </p:cNvSpPr>
              <p:nvPr/>
            </p:nvSpPr>
            <p:spPr bwMode="auto">
              <a:xfrm>
                <a:off x="4494" y="2000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15" name="Rectangle 479"/>
              <p:cNvSpPr>
                <a:spLocks noChangeArrowheads="1"/>
              </p:cNvSpPr>
              <p:nvPr/>
            </p:nvSpPr>
            <p:spPr bwMode="auto">
              <a:xfrm>
                <a:off x="1853" y="1995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16" name="Rectangle 480"/>
              <p:cNvSpPr>
                <a:spLocks noChangeArrowheads="1"/>
              </p:cNvSpPr>
              <p:nvPr/>
            </p:nvSpPr>
            <p:spPr bwMode="auto">
              <a:xfrm>
                <a:off x="1859" y="1995"/>
                <a:ext cx="27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17" name="Rectangle 481"/>
              <p:cNvSpPr>
                <a:spLocks noChangeArrowheads="1"/>
              </p:cNvSpPr>
              <p:nvPr/>
            </p:nvSpPr>
            <p:spPr bwMode="auto">
              <a:xfrm>
                <a:off x="2134" y="1995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18" name="Rectangle 482"/>
              <p:cNvSpPr>
                <a:spLocks noChangeArrowheads="1"/>
              </p:cNvSpPr>
              <p:nvPr/>
            </p:nvSpPr>
            <p:spPr bwMode="auto">
              <a:xfrm>
                <a:off x="2140" y="1995"/>
                <a:ext cx="1122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19" name="Rectangle 483"/>
              <p:cNvSpPr>
                <a:spLocks noChangeArrowheads="1"/>
              </p:cNvSpPr>
              <p:nvPr/>
            </p:nvSpPr>
            <p:spPr bwMode="auto">
              <a:xfrm>
                <a:off x="3262" y="1995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20" name="Rectangle 484"/>
              <p:cNvSpPr>
                <a:spLocks noChangeArrowheads="1"/>
              </p:cNvSpPr>
              <p:nvPr/>
            </p:nvSpPr>
            <p:spPr bwMode="auto">
              <a:xfrm>
                <a:off x="3268" y="1995"/>
                <a:ext cx="221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21" name="Rectangle 485"/>
              <p:cNvSpPr>
                <a:spLocks noChangeArrowheads="1"/>
              </p:cNvSpPr>
              <p:nvPr/>
            </p:nvSpPr>
            <p:spPr bwMode="auto">
              <a:xfrm>
                <a:off x="5484" y="1995"/>
                <a:ext cx="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22" name="Rectangle 486"/>
              <p:cNvSpPr>
                <a:spLocks noChangeArrowheads="1"/>
              </p:cNvSpPr>
              <p:nvPr/>
            </p:nvSpPr>
            <p:spPr bwMode="auto">
              <a:xfrm>
                <a:off x="1853" y="2001"/>
                <a:ext cx="6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23" name="Rectangle 487"/>
              <p:cNvSpPr>
                <a:spLocks noChangeArrowheads="1"/>
              </p:cNvSpPr>
              <p:nvPr/>
            </p:nvSpPr>
            <p:spPr bwMode="auto">
              <a:xfrm>
                <a:off x="2134" y="2001"/>
                <a:ext cx="6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24" name="Rectangle 488"/>
              <p:cNvSpPr>
                <a:spLocks noChangeArrowheads="1"/>
              </p:cNvSpPr>
              <p:nvPr/>
            </p:nvSpPr>
            <p:spPr bwMode="auto">
              <a:xfrm>
                <a:off x="3262" y="2001"/>
                <a:ext cx="6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25" name="Rectangle 489"/>
              <p:cNvSpPr>
                <a:spLocks noChangeArrowheads="1"/>
              </p:cNvSpPr>
              <p:nvPr/>
            </p:nvSpPr>
            <p:spPr bwMode="auto">
              <a:xfrm>
                <a:off x="5484" y="2001"/>
                <a:ext cx="5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26" name="Rectangle 490"/>
              <p:cNvSpPr>
                <a:spLocks noChangeArrowheads="1"/>
              </p:cNvSpPr>
              <p:nvPr/>
            </p:nvSpPr>
            <p:spPr bwMode="auto">
              <a:xfrm>
                <a:off x="1884" y="2113"/>
                <a:ext cx="100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DI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27" name="Rectangle 491"/>
              <p:cNvSpPr>
                <a:spLocks noChangeArrowheads="1"/>
              </p:cNvSpPr>
              <p:nvPr/>
            </p:nvSpPr>
            <p:spPr bwMode="auto">
              <a:xfrm>
                <a:off x="1946" y="2113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28" name="Rectangle 492"/>
              <p:cNvSpPr>
                <a:spLocks noChangeArrowheads="1"/>
              </p:cNvSpPr>
              <p:nvPr/>
            </p:nvSpPr>
            <p:spPr bwMode="auto">
              <a:xfrm>
                <a:off x="2166" y="2113"/>
                <a:ext cx="837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I_FIRST_VALVE_INTERLOCK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29" name="Rectangle 493"/>
              <p:cNvSpPr>
                <a:spLocks noChangeArrowheads="1"/>
              </p:cNvSpPr>
              <p:nvPr/>
            </p:nvSpPr>
            <p:spPr bwMode="auto">
              <a:xfrm>
                <a:off x="2967" y="2113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30" name="Rectangle 494"/>
              <p:cNvSpPr>
                <a:spLocks noChangeArrowheads="1"/>
              </p:cNvSpPr>
              <p:nvPr/>
            </p:nvSpPr>
            <p:spPr bwMode="auto">
              <a:xfrm>
                <a:off x="3294" y="2113"/>
                <a:ext cx="2183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Permissive bit. Close valve when 0 and keep it closed. Must be 1 to allow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32" name="Rectangle 496"/>
              <p:cNvSpPr>
                <a:spLocks noChangeArrowheads="1"/>
              </p:cNvSpPr>
              <p:nvPr/>
            </p:nvSpPr>
            <p:spPr bwMode="auto">
              <a:xfrm>
                <a:off x="3478" y="2219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33" name="Rectangle 497"/>
              <p:cNvSpPr>
                <a:spLocks noChangeArrowheads="1"/>
              </p:cNvSpPr>
              <p:nvPr/>
            </p:nvSpPr>
            <p:spPr bwMode="auto">
              <a:xfrm>
                <a:off x="1853" y="2108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34" name="Rectangle 498"/>
              <p:cNvSpPr>
                <a:spLocks noChangeArrowheads="1"/>
              </p:cNvSpPr>
              <p:nvPr/>
            </p:nvSpPr>
            <p:spPr bwMode="auto">
              <a:xfrm>
                <a:off x="1859" y="2108"/>
                <a:ext cx="27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35" name="Rectangle 499"/>
              <p:cNvSpPr>
                <a:spLocks noChangeArrowheads="1"/>
              </p:cNvSpPr>
              <p:nvPr/>
            </p:nvSpPr>
            <p:spPr bwMode="auto">
              <a:xfrm>
                <a:off x="2134" y="2108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36" name="Rectangle 500"/>
              <p:cNvSpPr>
                <a:spLocks noChangeArrowheads="1"/>
              </p:cNvSpPr>
              <p:nvPr/>
            </p:nvSpPr>
            <p:spPr bwMode="auto">
              <a:xfrm>
                <a:off x="2140" y="2108"/>
                <a:ext cx="1122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37" name="Rectangle 501"/>
              <p:cNvSpPr>
                <a:spLocks noChangeArrowheads="1"/>
              </p:cNvSpPr>
              <p:nvPr/>
            </p:nvSpPr>
            <p:spPr bwMode="auto">
              <a:xfrm>
                <a:off x="3262" y="2108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38" name="Rectangle 502"/>
              <p:cNvSpPr>
                <a:spLocks noChangeArrowheads="1"/>
              </p:cNvSpPr>
              <p:nvPr/>
            </p:nvSpPr>
            <p:spPr bwMode="auto">
              <a:xfrm>
                <a:off x="3268" y="2108"/>
                <a:ext cx="221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39" name="Rectangle 503"/>
              <p:cNvSpPr>
                <a:spLocks noChangeArrowheads="1"/>
              </p:cNvSpPr>
              <p:nvPr/>
            </p:nvSpPr>
            <p:spPr bwMode="auto">
              <a:xfrm>
                <a:off x="5484" y="2108"/>
                <a:ext cx="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40" name="Rectangle 504"/>
              <p:cNvSpPr>
                <a:spLocks noChangeArrowheads="1"/>
              </p:cNvSpPr>
              <p:nvPr/>
            </p:nvSpPr>
            <p:spPr bwMode="auto">
              <a:xfrm>
                <a:off x="1853" y="2114"/>
                <a:ext cx="6" cy="10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41" name="Rectangle 505"/>
              <p:cNvSpPr>
                <a:spLocks noChangeArrowheads="1"/>
              </p:cNvSpPr>
              <p:nvPr/>
            </p:nvSpPr>
            <p:spPr bwMode="auto">
              <a:xfrm>
                <a:off x="2134" y="2114"/>
                <a:ext cx="6" cy="10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42" name="Rectangle 506"/>
              <p:cNvSpPr>
                <a:spLocks noChangeArrowheads="1"/>
              </p:cNvSpPr>
              <p:nvPr/>
            </p:nvSpPr>
            <p:spPr bwMode="auto">
              <a:xfrm>
                <a:off x="3262" y="2114"/>
                <a:ext cx="6" cy="10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43" name="Rectangle 507"/>
              <p:cNvSpPr>
                <a:spLocks noChangeArrowheads="1"/>
              </p:cNvSpPr>
              <p:nvPr/>
            </p:nvSpPr>
            <p:spPr bwMode="auto">
              <a:xfrm>
                <a:off x="5484" y="2114"/>
                <a:ext cx="5" cy="10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44" name="Rectangle 508"/>
              <p:cNvSpPr>
                <a:spLocks noChangeArrowheads="1"/>
              </p:cNvSpPr>
              <p:nvPr/>
            </p:nvSpPr>
            <p:spPr bwMode="auto">
              <a:xfrm>
                <a:off x="1884" y="2228"/>
                <a:ext cx="100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DI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45" name="Rectangle 509"/>
              <p:cNvSpPr>
                <a:spLocks noChangeArrowheads="1"/>
              </p:cNvSpPr>
              <p:nvPr/>
            </p:nvSpPr>
            <p:spPr bwMode="auto">
              <a:xfrm>
                <a:off x="1946" y="2228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46" name="Rectangle 510"/>
              <p:cNvSpPr>
                <a:spLocks noChangeArrowheads="1"/>
              </p:cNvSpPr>
              <p:nvPr/>
            </p:nvSpPr>
            <p:spPr bwMode="auto">
              <a:xfrm>
                <a:off x="2166" y="2228"/>
                <a:ext cx="91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I_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47" name="Rectangle 511"/>
              <p:cNvSpPr>
                <a:spLocks noChangeArrowheads="1"/>
              </p:cNvSpPr>
              <p:nvPr/>
            </p:nvSpPr>
            <p:spPr bwMode="auto">
              <a:xfrm>
                <a:off x="2220" y="2228"/>
                <a:ext cx="50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HAA01_CLOSED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48" name="Rectangle 512"/>
              <p:cNvSpPr>
                <a:spLocks noChangeArrowheads="1"/>
              </p:cNvSpPr>
              <p:nvPr/>
            </p:nvSpPr>
            <p:spPr bwMode="auto">
              <a:xfrm>
                <a:off x="2687" y="2228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49" name="Rectangle 513"/>
              <p:cNvSpPr>
                <a:spLocks noChangeArrowheads="1"/>
              </p:cNvSpPr>
              <p:nvPr/>
            </p:nvSpPr>
            <p:spPr bwMode="auto">
              <a:xfrm>
                <a:off x="3294" y="2239"/>
                <a:ext cx="1262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Status bit, </a:t>
                </a:r>
                <a:r>
                  <a:rPr kumimoji="0" lang="sv-SE" altLang="sv-SE" sz="9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indicates</a:t>
                </a:r>
                <a:r>
                  <a:rPr kumimoji="0" lang="sv-SE" altLang="sv-SE" sz="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r>
                  <a:rPr kumimoji="0" lang="sv-SE" altLang="sv-SE" sz="9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that</a:t>
                </a:r>
                <a:r>
                  <a:rPr kumimoji="0" lang="sv-SE" altLang="sv-SE" sz="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HA0_01 is </a:t>
                </a:r>
                <a:r>
                  <a:rPr kumimoji="0" lang="sv-SE" altLang="sv-SE" sz="9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closed</a:t>
                </a:r>
                <a:endParaRPr kumimoji="0" lang="sv-SE" altLang="sv-SE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50" name="Rectangle 514"/>
              <p:cNvSpPr>
                <a:spLocks noChangeArrowheads="1"/>
              </p:cNvSpPr>
              <p:nvPr/>
            </p:nvSpPr>
            <p:spPr bwMode="auto">
              <a:xfrm>
                <a:off x="4515" y="2228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51" name="Rectangle 515"/>
              <p:cNvSpPr>
                <a:spLocks noChangeArrowheads="1"/>
              </p:cNvSpPr>
              <p:nvPr/>
            </p:nvSpPr>
            <p:spPr bwMode="auto">
              <a:xfrm>
                <a:off x="1853" y="2223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52" name="Rectangle 516"/>
              <p:cNvSpPr>
                <a:spLocks noChangeArrowheads="1"/>
              </p:cNvSpPr>
              <p:nvPr/>
            </p:nvSpPr>
            <p:spPr bwMode="auto">
              <a:xfrm>
                <a:off x="1859" y="2223"/>
                <a:ext cx="27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53" name="Rectangle 517"/>
              <p:cNvSpPr>
                <a:spLocks noChangeArrowheads="1"/>
              </p:cNvSpPr>
              <p:nvPr/>
            </p:nvSpPr>
            <p:spPr bwMode="auto">
              <a:xfrm>
                <a:off x="2134" y="2223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54" name="Rectangle 518"/>
              <p:cNvSpPr>
                <a:spLocks noChangeArrowheads="1"/>
              </p:cNvSpPr>
              <p:nvPr/>
            </p:nvSpPr>
            <p:spPr bwMode="auto">
              <a:xfrm>
                <a:off x="2140" y="2223"/>
                <a:ext cx="1122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55" name="Rectangle 519"/>
              <p:cNvSpPr>
                <a:spLocks noChangeArrowheads="1"/>
              </p:cNvSpPr>
              <p:nvPr/>
            </p:nvSpPr>
            <p:spPr bwMode="auto">
              <a:xfrm>
                <a:off x="3262" y="2223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56" name="Rectangle 520"/>
              <p:cNvSpPr>
                <a:spLocks noChangeArrowheads="1"/>
              </p:cNvSpPr>
              <p:nvPr/>
            </p:nvSpPr>
            <p:spPr bwMode="auto">
              <a:xfrm>
                <a:off x="3268" y="2223"/>
                <a:ext cx="221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57" name="Rectangle 521"/>
              <p:cNvSpPr>
                <a:spLocks noChangeArrowheads="1"/>
              </p:cNvSpPr>
              <p:nvPr/>
            </p:nvSpPr>
            <p:spPr bwMode="auto">
              <a:xfrm>
                <a:off x="5484" y="2223"/>
                <a:ext cx="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58" name="Rectangle 522"/>
              <p:cNvSpPr>
                <a:spLocks noChangeArrowheads="1"/>
              </p:cNvSpPr>
              <p:nvPr/>
            </p:nvSpPr>
            <p:spPr bwMode="auto">
              <a:xfrm>
                <a:off x="1853" y="2229"/>
                <a:ext cx="6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59" name="Rectangle 523"/>
              <p:cNvSpPr>
                <a:spLocks noChangeArrowheads="1"/>
              </p:cNvSpPr>
              <p:nvPr/>
            </p:nvSpPr>
            <p:spPr bwMode="auto">
              <a:xfrm>
                <a:off x="2134" y="2229"/>
                <a:ext cx="6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60" name="Rectangle 524"/>
              <p:cNvSpPr>
                <a:spLocks noChangeArrowheads="1"/>
              </p:cNvSpPr>
              <p:nvPr/>
            </p:nvSpPr>
            <p:spPr bwMode="auto">
              <a:xfrm>
                <a:off x="3262" y="2229"/>
                <a:ext cx="6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61" name="Rectangle 525"/>
              <p:cNvSpPr>
                <a:spLocks noChangeArrowheads="1"/>
              </p:cNvSpPr>
              <p:nvPr/>
            </p:nvSpPr>
            <p:spPr bwMode="auto">
              <a:xfrm>
                <a:off x="5484" y="2229"/>
                <a:ext cx="5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62" name="Rectangle 526"/>
              <p:cNvSpPr>
                <a:spLocks noChangeArrowheads="1"/>
              </p:cNvSpPr>
              <p:nvPr/>
            </p:nvSpPr>
            <p:spPr bwMode="auto">
              <a:xfrm>
                <a:off x="1884" y="2341"/>
                <a:ext cx="100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DI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63" name="Rectangle 527"/>
              <p:cNvSpPr>
                <a:spLocks noChangeArrowheads="1"/>
              </p:cNvSpPr>
              <p:nvPr/>
            </p:nvSpPr>
            <p:spPr bwMode="auto">
              <a:xfrm>
                <a:off x="1946" y="2341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64" name="Rectangle 528"/>
              <p:cNvSpPr>
                <a:spLocks noChangeArrowheads="1"/>
              </p:cNvSpPr>
              <p:nvPr/>
            </p:nvSpPr>
            <p:spPr bwMode="auto">
              <a:xfrm>
                <a:off x="2166" y="2341"/>
                <a:ext cx="91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I_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65" name="Rectangle 529"/>
              <p:cNvSpPr>
                <a:spLocks noChangeArrowheads="1"/>
              </p:cNvSpPr>
              <p:nvPr/>
            </p:nvSpPr>
            <p:spPr bwMode="auto">
              <a:xfrm>
                <a:off x="2220" y="2341"/>
                <a:ext cx="302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ID_OPEN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66" name="Rectangle 530"/>
              <p:cNvSpPr>
                <a:spLocks noChangeArrowheads="1"/>
              </p:cNvSpPr>
              <p:nvPr/>
            </p:nvSpPr>
            <p:spPr bwMode="auto">
              <a:xfrm>
                <a:off x="2485" y="2341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67" name="Rectangle 531"/>
              <p:cNvSpPr>
                <a:spLocks noChangeArrowheads="1"/>
              </p:cNvSpPr>
              <p:nvPr/>
            </p:nvSpPr>
            <p:spPr bwMode="auto">
              <a:xfrm>
                <a:off x="3294" y="2341"/>
                <a:ext cx="547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Status bit, indicat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68" name="Rectangle 532"/>
              <p:cNvSpPr>
                <a:spLocks noChangeArrowheads="1"/>
              </p:cNvSpPr>
              <p:nvPr/>
            </p:nvSpPr>
            <p:spPr bwMode="auto">
              <a:xfrm>
                <a:off x="3802" y="2341"/>
                <a:ext cx="73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e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69" name="Rectangle 533"/>
              <p:cNvSpPr>
                <a:spLocks noChangeArrowheads="1"/>
              </p:cNvSpPr>
              <p:nvPr/>
            </p:nvSpPr>
            <p:spPr bwMode="auto">
              <a:xfrm>
                <a:off x="3837" y="2341"/>
                <a:ext cx="72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s that ID is fully opened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70" name="Rectangle 534"/>
              <p:cNvSpPr>
                <a:spLocks noChangeArrowheads="1"/>
              </p:cNvSpPr>
              <p:nvPr/>
            </p:nvSpPr>
            <p:spPr bwMode="auto">
              <a:xfrm>
                <a:off x="4524" y="2341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71" name="Rectangle 535"/>
              <p:cNvSpPr>
                <a:spLocks noChangeArrowheads="1"/>
              </p:cNvSpPr>
              <p:nvPr/>
            </p:nvSpPr>
            <p:spPr bwMode="auto">
              <a:xfrm>
                <a:off x="1853" y="2336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72" name="Rectangle 536"/>
              <p:cNvSpPr>
                <a:spLocks noChangeArrowheads="1"/>
              </p:cNvSpPr>
              <p:nvPr/>
            </p:nvSpPr>
            <p:spPr bwMode="auto">
              <a:xfrm>
                <a:off x="1859" y="2336"/>
                <a:ext cx="27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73" name="Rectangle 537"/>
              <p:cNvSpPr>
                <a:spLocks noChangeArrowheads="1"/>
              </p:cNvSpPr>
              <p:nvPr/>
            </p:nvSpPr>
            <p:spPr bwMode="auto">
              <a:xfrm>
                <a:off x="2134" y="2336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74" name="Rectangle 538"/>
              <p:cNvSpPr>
                <a:spLocks noChangeArrowheads="1"/>
              </p:cNvSpPr>
              <p:nvPr/>
            </p:nvSpPr>
            <p:spPr bwMode="auto">
              <a:xfrm>
                <a:off x="2140" y="2336"/>
                <a:ext cx="1122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75" name="Rectangle 539"/>
              <p:cNvSpPr>
                <a:spLocks noChangeArrowheads="1"/>
              </p:cNvSpPr>
              <p:nvPr/>
            </p:nvSpPr>
            <p:spPr bwMode="auto">
              <a:xfrm>
                <a:off x="3262" y="2336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76" name="Rectangle 540"/>
              <p:cNvSpPr>
                <a:spLocks noChangeArrowheads="1"/>
              </p:cNvSpPr>
              <p:nvPr/>
            </p:nvSpPr>
            <p:spPr bwMode="auto">
              <a:xfrm>
                <a:off x="3268" y="2336"/>
                <a:ext cx="221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77" name="Rectangle 541"/>
              <p:cNvSpPr>
                <a:spLocks noChangeArrowheads="1"/>
              </p:cNvSpPr>
              <p:nvPr/>
            </p:nvSpPr>
            <p:spPr bwMode="auto">
              <a:xfrm>
                <a:off x="5484" y="2336"/>
                <a:ext cx="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78" name="Rectangle 542"/>
              <p:cNvSpPr>
                <a:spLocks noChangeArrowheads="1"/>
              </p:cNvSpPr>
              <p:nvPr/>
            </p:nvSpPr>
            <p:spPr bwMode="auto">
              <a:xfrm>
                <a:off x="1853" y="2342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79" name="Rectangle 543"/>
              <p:cNvSpPr>
                <a:spLocks noChangeArrowheads="1"/>
              </p:cNvSpPr>
              <p:nvPr/>
            </p:nvSpPr>
            <p:spPr bwMode="auto">
              <a:xfrm>
                <a:off x="2134" y="2342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80" name="Rectangle 544"/>
              <p:cNvSpPr>
                <a:spLocks noChangeArrowheads="1"/>
              </p:cNvSpPr>
              <p:nvPr/>
            </p:nvSpPr>
            <p:spPr bwMode="auto">
              <a:xfrm>
                <a:off x="3262" y="2342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81" name="Rectangle 545"/>
              <p:cNvSpPr>
                <a:spLocks noChangeArrowheads="1"/>
              </p:cNvSpPr>
              <p:nvPr/>
            </p:nvSpPr>
            <p:spPr bwMode="auto">
              <a:xfrm>
                <a:off x="5484" y="2342"/>
                <a:ext cx="5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82" name="Rectangle 546"/>
              <p:cNvSpPr>
                <a:spLocks noChangeArrowheads="1"/>
              </p:cNvSpPr>
              <p:nvPr/>
            </p:nvSpPr>
            <p:spPr bwMode="auto">
              <a:xfrm>
                <a:off x="1884" y="2455"/>
                <a:ext cx="100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DI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83" name="Rectangle 547"/>
              <p:cNvSpPr>
                <a:spLocks noChangeArrowheads="1"/>
              </p:cNvSpPr>
              <p:nvPr/>
            </p:nvSpPr>
            <p:spPr bwMode="auto">
              <a:xfrm>
                <a:off x="1946" y="2455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84" name="Rectangle 548"/>
              <p:cNvSpPr>
                <a:spLocks noChangeArrowheads="1"/>
              </p:cNvSpPr>
              <p:nvPr/>
            </p:nvSpPr>
            <p:spPr bwMode="auto">
              <a:xfrm>
                <a:off x="2166" y="2455"/>
                <a:ext cx="522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I_INTERLOCK_FE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85" name="Rectangle 549"/>
              <p:cNvSpPr>
                <a:spLocks noChangeArrowheads="1"/>
              </p:cNvSpPr>
              <p:nvPr/>
            </p:nvSpPr>
            <p:spPr bwMode="auto">
              <a:xfrm>
                <a:off x="2652" y="2455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86" name="Rectangle 550"/>
              <p:cNvSpPr>
                <a:spLocks noChangeArrowheads="1"/>
              </p:cNvSpPr>
              <p:nvPr/>
            </p:nvSpPr>
            <p:spPr bwMode="auto">
              <a:xfrm>
                <a:off x="3294" y="2455"/>
                <a:ext cx="17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Interlock bit for Front End. 1=allow open, 0=keep closed (R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87" name="Rectangle 551"/>
              <p:cNvSpPr>
                <a:spLocks noChangeArrowheads="1"/>
              </p:cNvSpPr>
              <p:nvPr/>
            </p:nvSpPr>
            <p:spPr bwMode="auto">
              <a:xfrm>
                <a:off x="5009" y="2455"/>
                <a:ext cx="60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-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88" name="Rectangle 552"/>
              <p:cNvSpPr>
                <a:spLocks noChangeArrowheads="1"/>
              </p:cNvSpPr>
              <p:nvPr/>
            </p:nvSpPr>
            <p:spPr bwMode="auto">
              <a:xfrm>
                <a:off x="5031" y="2455"/>
                <a:ext cx="129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BL)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89" name="Rectangle 553"/>
              <p:cNvSpPr>
                <a:spLocks noChangeArrowheads="1"/>
              </p:cNvSpPr>
              <p:nvPr/>
            </p:nvSpPr>
            <p:spPr bwMode="auto">
              <a:xfrm>
                <a:off x="5122" y="2455"/>
                <a:ext cx="5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90" name="Rectangle 554"/>
              <p:cNvSpPr>
                <a:spLocks noChangeArrowheads="1"/>
              </p:cNvSpPr>
              <p:nvPr/>
            </p:nvSpPr>
            <p:spPr bwMode="auto">
              <a:xfrm>
                <a:off x="1853" y="2450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91" name="Rectangle 555"/>
              <p:cNvSpPr>
                <a:spLocks noChangeArrowheads="1"/>
              </p:cNvSpPr>
              <p:nvPr/>
            </p:nvSpPr>
            <p:spPr bwMode="auto">
              <a:xfrm>
                <a:off x="1859" y="2450"/>
                <a:ext cx="27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92" name="Rectangle 556"/>
              <p:cNvSpPr>
                <a:spLocks noChangeArrowheads="1"/>
              </p:cNvSpPr>
              <p:nvPr/>
            </p:nvSpPr>
            <p:spPr bwMode="auto">
              <a:xfrm>
                <a:off x="2134" y="2450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93" name="Rectangle 557"/>
              <p:cNvSpPr>
                <a:spLocks noChangeArrowheads="1"/>
              </p:cNvSpPr>
              <p:nvPr/>
            </p:nvSpPr>
            <p:spPr bwMode="auto">
              <a:xfrm>
                <a:off x="2140" y="2450"/>
                <a:ext cx="1122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94" name="Rectangle 558"/>
              <p:cNvSpPr>
                <a:spLocks noChangeArrowheads="1"/>
              </p:cNvSpPr>
              <p:nvPr/>
            </p:nvSpPr>
            <p:spPr bwMode="auto">
              <a:xfrm>
                <a:off x="3262" y="2450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95" name="Rectangle 559"/>
              <p:cNvSpPr>
                <a:spLocks noChangeArrowheads="1"/>
              </p:cNvSpPr>
              <p:nvPr/>
            </p:nvSpPr>
            <p:spPr bwMode="auto">
              <a:xfrm>
                <a:off x="3268" y="2450"/>
                <a:ext cx="221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696" name="Rectangle 560"/>
              <p:cNvSpPr>
                <a:spLocks noChangeArrowheads="1"/>
              </p:cNvSpPr>
              <p:nvPr/>
            </p:nvSpPr>
            <p:spPr bwMode="auto">
              <a:xfrm>
                <a:off x="5484" y="2450"/>
                <a:ext cx="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</p:grpSp>
        <p:sp>
          <p:nvSpPr>
            <p:cNvPr id="372" name="Rectangle 562"/>
            <p:cNvSpPr>
              <a:spLocks noChangeArrowheads="1"/>
            </p:cNvSpPr>
            <p:nvPr/>
          </p:nvSpPr>
          <p:spPr bwMode="auto">
            <a:xfrm>
              <a:off x="1853" y="2456"/>
              <a:ext cx="6" cy="10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73" name="Rectangle 563"/>
            <p:cNvSpPr>
              <a:spLocks noChangeArrowheads="1"/>
            </p:cNvSpPr>
            <p:nvPr/>
          </p:nvSpPr>
          <p:spPr bwMode="auto">
            <a:xfrm>
              <a:off x="2134" y="2456"/>
              <a:ext cx="6" cy="10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74" name="Rectangle 564"/>
            <p:cNvSpPr>
              <a:spLocks noChangeArrowheads="1"/>
            </p:cNvSpPr>
            <p:nvPr/>
          </p:nvSpPr>
          <p:spPr bwMode="auto">
            <a:xfrm>
              <a:off x="3262" y="2456"/>
              <a:ext cx="6" cy="10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75" name="Rectangle 565"/>
            <p:cNvSpPr>
              <a:spLocks noChangeArrowheads="1"/>
            </p:cNvSpPr>
            <p:nvPr/>
          </p:nvSpPr>
          <p:spPr bwMode="auto">
            <a:xfrm>
              <a:off x="5484" y="2456"/>
              <a:ext cx="5" cy="10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76" name="Rectangle 566"/>
            <p:cNvSpPr>
              <a:spLocks noChangeArrowheads="1"/>
            </p:cNvSpPr>
            <p:nvPr/>
          </p:nvSpPr>
          <p:spPr bwMode="auto">
            <a:xfrm>
              <a:off x="1884" y="2569"/>
              <a:ext cx="10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DI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7" name="Rectangle 567"/>
            <p:cNvSpPr>
              <a:spLocks noChangeArrowheads="1"/>
            </p:cNvSpPr>
            <p:nvPr/>
          </p:nvSpPr>
          <p:spPr bwMode="auto">
            <a:xfrm>
              <a:off x="1946" y="2569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8" name="Rectangle 568"/>
            <p:cNvSpPr>
              <a:spLocks noChangeArrowheads="1"/>
            </p:cNvSpPr>
            <p:nvPr/>
          </p:nvSpPr>
          <p:spPr bwMode="auto">
            <a:xfrm>
              <a:off x="2166" y="2569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I_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9" name="Rectangle 569"/>
            <p:cNvSpPr>
              <a:spLocks noChangeArrowheads="1"/>
            </p:cNvSpPr>
            <p:nvPr/>
          </p:nvSpPr>
          <p:spPr bwMode="auto">
            <a:xfrm>
              <a:off x="2220" y="2569"/>
              <a:ext cx="708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MAINTENANCE_MODE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0" name="Rectangle 570"/>
            <p:cNvSpPr>
              <a:spLocks noChangeArrowheads="1"/>
            </p:cNvSpPr>
            <p:nvPr/>
          </p:nvSpPr>
          <p:spPr bwMode="auto">
            <a:xfrm>
              <a:off x="2891" y="2569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1" name="Rectangle 571"/>
            <p:cNvSpPr>
              <a:spLocks noChangeArrowheads="1"/>
            </p:cNvSpPr>
            <p:nvPr/>
          </p:nvSpPr>
          <p:spPr bwMode="auto">
            <a:xfrm>
              <a:off x="3294" y="2569"/>
              <a:ext cx="123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Beamline Maintenance Mode is selected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2" name="Rectangle 572"/>
            <p:cNvSpPr>
              <a:spLocks noChangeArrowheads="1"/>
            </p:cNvSpPr>
            <p:nvPr/>
          </p:nvSpPr>
          <p:spPr bwMode="auto">
            <a:xfrm>
              <a:off x="4482" y="2569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3" name="Rectangle 573"/>
            <p:cNvSpPr>
              <a:spLocks noChangeArrowheads="1"/>
            </p:cNvSpPr>
            <p:nvPr/>
          </p:nvSpPr>
          <p:spPr bwMode="auto">
            <a:xfrm>
              <a:off x="1853" y="2564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84" name="Rectangle 574"/>
            <p:cNvSpPr>
              <a:spLocks noChangeArrowheads="1"/>
            </p:cNvSpPr>
            <p:nvPr/>
          </p:nvSpPr>
          <p:spPr bwMode="auto">
            <a:xfrm>
              <a:off x="1859" y="2564"/>
              <a:ext cx="275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85" name="Rectangle 575"/>
            <p:cNvSpPr>
              <a:spLocks noChangeArrowheads="1"/>
            </p:cNvSpPr>
            <p:nvPr/>
          </p:nvSpPr>
          <p:spPr bwMode="auto">
            <a:xfrm>
              <a:off x="2134" y="2564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86" name="Rectangle 576"/>
            <p:cNvSpPr>
              <a:spLocks noChangeArrowheads="1"/>
            </p:cNvSpPr>
            <p:nvPr/>
          </p:nvSpPr>
          <p:spPr bwMode="auto">
            <a:xfrm>
              <a:off x="2140" y="2564"/>
              <a:ext cx="112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87" name="Rectangle 577"/>
            <p:cNvSpPr>
              <a:spLocks noChangeArrowheads="1"/>
            </p:cNvSpPr>
            <p:nvPr/>
          </p:nvSpPr>
          <p:spPr bwMode="auto">
            <a:xfrm>
              <a:off x="3262" y="2564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88" name="Rectangle 578"/>
            <p:cNvSpPr>
              <a:spLocks noChangeArrowheads="1"/>
            </p:cNvSpPr>
            <p:nvPr/>
          </p:nvSpPr>
          <p:spPr bwMode="auto">
            <a:xfrm>
              <a:off x="3268" y="2564"/>
              <a:ext cx="221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89" name="Rectangle 579"/>
            <p:cNvSpPr>
              <a:spLocks noChangeArrowheads="1"/>
            </p:cNvSpPr>
            <p:nvPr/>
          </p:nvSpPr>
          <p:spPr bwMode="auto">
            <a:xfrm>
              <a:off x="5484" y="2564"/>
              <a:ext cx="5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90" name="Rectangle 580"/>
            <p:cNvSpPr>
              <a:spLocks noChangeArrowheads="1"/>
            </p:cNvSpPr>
            <p:nvPr/>
          </p:nvSpPr>
          <p:spPr bwMode="auto">
            <a:xfrm>
              <a:off x="1853" y="2570"/>
              <a:ext cx="6" cy="10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91" name="Rectangle 581"/>
            <p:cNvSpPr>
              <a:spLocks noChangeArrowheads="1"/>
            </p:cNvSpPr>
            <p:nvPr/>
          </p:nvSpPr>
          <p:spPr bwMode="auto">
            <a:xfrm>
              <a:off x="2134" y="2570"/>
              <a:ext cx="6" cy="10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92" name="Rectangle 582"/>
            <p:cNvSpPr>
              <a:spLocks noChangeArrowheads="1"/>
            </p:cNvSpPr>
            <p:nvPr/>
          </p:nvSpPr>
          <p:spPr bwMode="auto">
            <a:xfrm>
              <a:off x="3262" y="2570"/>
              <a:ext cx="6" cy="10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93" name="Rectangle 583"/>
            <p:cNvSpPr>
              <a:spLocks noChangeArrowheads="1"/>
            </p:cNvSpPr>
            <p:nvPr/>
          </p:nvSpPr>
          <p:spPr bwMode="auto">
            <a:xfrm>
              <a:off x="5484" y="2570"/>
              <a:ext cx="5" cy="10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94" name="Rectangle 584"/>
            <p:cNvSpPr>
              <a:spLocks noChangeArrowheads="1"/>
            </p:cNvSpPr>
            <p:nvPr/>
          </p:nvSpPr>
          <p:spPr bwMode="auto">
            <a:xfrm>
              <a:off x="1884" y="2683"/>
              <a:ext cx="10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DI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5" name="Rectangle 585"/>
            <p:cNvSpPr>
              <a:spLocks noChangeArrowheads="1"/>
            </p:cNvSpPr>
            <p:nvPr/>
          </p:nvSpPr>
          <p:spPr bwMode="auto">
            <a:xfrm>
              <a:off x="1946" y="2683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6" name="Rectangle 586"/>
            <p:cNvSpPr>
              <a:spLocks noChangeArrowheads="1"/>
            </p:cNvSpPr>
            <p:nvPr/>
          </p:nvSpPr>
          <p:spPr bwMode="auto">
            <a:xfrm>
              <a:off x="2166" y="2683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I_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7" name="Rectangle 587"/>
            <p:cNvSpPr>
              <a:spLocks noChangeArrowheads="1"/>
            </p:cNvSpPr>
            <p:nvPr/>
          </p:nvSpPr>
          <p:spPr bwMode="auto">
            <a:xfrm>
              <a:off x="2220" y="2683"/>
              <a:ext cx="307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OPEN_FE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8" name="Rectangle 588"/>
            <p:cNvSpPr>
              <a:spLocks noChangeArrowheads="1"/>
            </p:cNvSpPr>
            <p:nvPr/>
          </p:nvSpPr>
          <p:spPr bwMode="auto">
            <a:xfrm>
              <a:off x="2491" y="2683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9" name="Rectangle 589"/>
            <p:cNvSpPr>
              <a:spLocks noChangeArrowheads="1"/>
            </p:cNvSpPr>
            <p:nvPr/>
          </p:nvSpPr>
          <p:spPr bwMode="auto">
            <a:xfrm>
              <a:off x="3294" y="2683"/>
              <a:ext cx="927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Command bit to open FE on 1.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0" name="Rectangle 590"/>
            <p:cNvSpPr>
              <a:spLocks noChangeArrowheads="1"/>
            </p:cNvSpPr>
            <p:nvPr/>
          </p:nvSpPr>
          <p:spPr bwMode="auto">
            <a:xfrm>
              <a:off x="4182" y="2683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1" name="Rectangle 591"/>
            <p:cNvSpPr>
              <a:spLocks noChangeArrowheads="1"/>
            </p:cNvSpPr>
            <p:nvPr/>
          </p:nvSpPr>
          <p:spPr bwMode="auto">
            <a:xfrm>
              <a:off x="1853" y="2678"/>
              <a:ext cx="6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02" name="Rectangle 592"/>
            <p:cNvSpPr>
              <a:spLocks noChangeArrowheads="1"/>
            </p:cNvSpPr>
            <p:nvPr/>
          </p:nvSpPr>
          <p:spPr bwMode="auto">
            <a:xfrm>
              <a:off x="1859" y="2678"/>
              <a:ext cx="275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03" name="Rectangle 593"/>
            <p:cNvSpPr>
              <a:spLocks noChangeArrowheads="1"/>
            </p:cNvSpPr>
            <p:nvPr/>
          </p:nvSpPr>
          <p:spPr bwMode="auto">
            <a:xfrm>
              <a:off x="2134" y="2678"/>
              <a:ext cx="6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04" name="Rectangle 594"/>
            <p:cNvSpPr>
              <a:spLocks noChangeArrowheads="1"/>
            </p:cNvSpPr>
            <p:nvPr/>
          </p:nvSpPr>
          <p:spPr bwMode="auto">
            <a:xfrm>
              <a:off x="2140" y="2678"/>
              <a:ext cx="1122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05" name="Rectangle 595"/>
            <p:cNvSpPr>
              <a:spLocks noChangeArrowheads="1"/>
            </p:cNvSpPr>
            <p:nvPr/>
          </p:nvSpPr>
          <p:spPr bwMode="auto">
            <a:xfrm>
              <a:off x="3262" y="2678"/>
              <a:ext cx="6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06" name="Rectangle 596"/>
            <p:cNvSpPr>
              <a:spLocks noChangeArrowheads="1"/>
            </p:cNvSpPr>
            <p:nvPr/>
          </p:nvSpPr>
          <p:spPr bwMode="auto">
            <a:xfrm>
              <a:off x="3268" y="2678"/>
              <a:ext cx="2216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07" name="Rectangle 597"/>
            <p:cNvSpPr>
              <a:spLocks noChangeArrowheads="1"/>
            </p:cNvSpPr>
            <p:nvPr/>
          </p:nvSpPr>
          <p:spPr bwMode="auto">
            <a:xfrm>
              <a:off x="5484" y="2678"/>
              <a:ext cx="5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08" name="Rectangle 598"/>
            <p:cNvSpPr>
              <a:spLocks noChangeArrowheads="1"/>
            </p:cNvSpPr>
            <p:nvPr/>
          </p:nvSpPr>
          <p:spPr bwMode="auto">
            <a:xfrm>
              <a:off x="1853" y="2683"/>
              <a:ext cx="6" cy="10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09" name="Rectangle 599"/>
            <p:cNvSpPr>
              <a:spLocks noChangeArrowheads="1"/>
            </p:cNvSpPr>
            <p:nvPr/>
          </p:nvSpPr>
          <p:spPr bwMode="auto">
            <a:xfrm>
              <a:off x="2134" y="2683"/>
              <a:ext cx="6" cy="10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10" name="Rectangle 600"/>
            <p:cNvSpPr>
              <a:spLocks noChangeArrowheads="1"/>
            </p:cNvSpPr>
            <p:nvPr/>
          </p:nvSpPr>
          <p:spPr bwMode="auto">
            <a:xfrm>
              <a:off x="3262" y="2683"/>
              <a:ext cx="6" cy="10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11" name="Rectangle 601"/>
            <p:cNvSpPr>
              <a:spLocks noChangeArrowheads="1"/>
            </p:cNvSpPr>
            <p:nvPr/>
          </p:nvSpPr>
          <p:spPr bwMode="auto">
            <a:xfrm>
              <a:off x="5484" y="2683"/>
              <a:ext cx="5" cy="10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12" name="Rectangle 602"/>
            <p:cNvSpPr>
              <a:spLocks noChangeArrowheads="1"/>
            </p:cNvSpPr>
            <p:nvPr/>
          </p:nvSpPr>
          <p:spPr bwMode="auto">
            <a:xfrm>
              <a:off x="1884" y="2796"/>
              <a:ext cx="10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DI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3" name="Rectangle 603"/>
            <p:cNvSpPr>
              <a:spLocks noChangeArrowheads="1"/>
            </p:cNvSpPr>
            <p:nvPr/>
          </p:nvSpPr>
          <p:spPr bwMode="auto">
            <a:xfrm>
              <a:off x="1946" y="2796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4" name="Rectangle 604"/>
            <p:cNvSpPr>
              <a:spLocks noChangeArrowheads="1"/>
            </p:cNvSpPr>
            <p:nvPr/>
          </p:nvSpPr>
          <p:spPr bwMode="auto">
            <a:xfrm>
              <a:off x="2166" y="2796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I_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5" name="Rectangle 605"/>
            <p:cNvSpPr>
              <a:spLocks noChangeArrowheads="1"/>
            </p:cNvSpPr>
            <p:nvPr/>
          </p:nvSpPr>
          <p:spPr bwMode="auto">
            <a:xfrm>
              <a:off x="2220" y="2796"/>
              <a:ext cx="907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HEAT_ABSORBER_INTERLOCK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6" name="Rectangle 606"/>
            <p:cNvSpPr>
              <a:spLocks noChangeArrowheads="1"/>
            </p:cNvSpPr>
            <p:nvPr/>
          </p:nvSpPr>
          <p:spPr bwMode="auto">
            <a:xfrm>
              <a:off x="3091" y="2796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7" name="Rectangle 607"/>
            <p:cNvSpPr>
              <a:spLocks noChangeArrowheads="1"/>
            </p:cNvSpPr>
            <p:nvPr/>
          </p:nvSpPr>
          <p:spPr bwMode="auto">
            <a:xfrm>
              <a:off x="3294" y="2796"/>
              <a:ext cx="220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Permissive bit. Close Heat Absorber when 0 and keep it closed. Must be 1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8" name="Rectangle 608"/>
            <p:cNvSpPr>
              <a:spLocks noChangeArrowheads="1"/>
            </p:cNvSpPr>
            <p:nvPr/>
          </p:nvSpPr>
          <p:spPr bwMode="auto">
            <a:xfrm>
              <a:off x="3294" y="2902"/>
              <a:ext cx="47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to allow OPEN.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9" name="Rectangle 609"/>
            <p:cNvSpPr>
              <a:spLocks noChangeArrowheads="1"/>
            </p:cNvSpPr>
            <p:nvPr/>
          </p:nvSpPr>
          <p:spPr bwMode="auto">
            <a:xfrm>
              <a:off x="3731" y="2902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0" name="Rectangle 610"/>
            <p:cNvSpPr>
              <a:spLocks noChangeArrowheads="1"/>
            </p:cNvSpPr>
            <p:nvPr/>
          </p:nvSpPr>
          <p:spPr bwMode="auto">
            <a:xfrm>
              <a:off x="1853" y="279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21" name="Rectangle 611"/>
            <p:cNvSpPr>
              <a:spLocks noChangeArrowheads="1"/>
            </p:cNvSpPr>
            <p:nvPr/>
          </p:nvSpPr>
          <p:spPr bwMode="auto">
            <a:xfrm>
              <a:off x="1859" y="2791"/>
              <a:ext cx="275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22" name="Rectangle 612"/>
            <p:cNvSpPr>
              <a:spLocks noChangeArrowheads="1"/>
            </p:cNvSpPr>
            <p:nvPr/>
          </p:nvSpPr>
          <p:spPr bwMode="auto">
            <a:xfrm>
              <a:off x="2134" y="279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23" name="Rectangle 613"/>
            <p:cNvSpPr>
              <a:spLocks noChangeArrowheads="1"/>
            </p:cNvSpPr>
            <p:nvPr/>
          </p:nvSpPr>
          <p:spPr bwMode="auto">
            <a:xfrm>
              <a:off x="2140" y="2791"/>
              <a:ext cx="112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24" name="Rectangle 614"/>
            <p:cNvSpPr>
              <a:spLocks noChangeArrowheads="1"/>
            </p:cNvSpPr>
            <p:nvPr/>
          </p:nvSpPr>
          <p:spPr bwMode="auto">
            <a:xfrm>
              <a:off x="3262" y="279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25" name="Rectangle 615"/>
            <p:cNvSpPr>
              <a:spLocks noChangeArrowheads="1"/>
            </p:cNvSpPr>
            <p:nvPr/>
          </p:nvSpPr>
          <p:spPr bwMode="auto">
            <a:xfrm>
              <a:off x="3268" y="2791"/>
              <a:ext cx="221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26" name="Rectangle 616"/>
            <p:cNvSpPr>
              <a:spLocks noChangeArrowheads="1"/>
            </p:cNvSpPr>
            <p:nvPr/>
          </p:nvSpPr>
          <p:spPr bwMode="auto">
            <a:xfrm>
              <a:off x="5484" y="2791"/>
              <a:ext cx="5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27" name="Rectangle 617"/>
            <p:cNvSpPr>
              <a:spLocks noChangeArrowheads="1"/>
            </p:cNvSpPr>
            <p:nvPr/>
          </p:nvSpPr>
          <p:spPr bwMode="auto">
            <a:xfrm>
              <a:off x="1853" y="2797"/>
              <a:ext cx="6" cy="17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28" name="Rectangle 618"/>
            <p:cNvSpPr>
              <a:spLocks noChangeArrowheads="1"/>
            </p:cNvSpPr>
            <p:nvPr/>
          </p:nvSpPr>
          <p:spPr bwMode="auto">
            <a:xfrm>
              <a:off x="2134" y="2797"/>
              <a:ext cx="6" cy="17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29" name="Rectangle 619"/>
            <p:cNvSpPr>
              <a:spLocks noChangeArrowheads="1"/>
            </p:cNvSpPr>
            <p:nvPr/>
          </p:nvSpPr>
          <p:spPr bwMode="auto">
            <a:xfrm>
              <a:off x="3262" y="2797"/>
              <a:ext cx="6" cy="17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30" name="Rectangle 620"/>
            <p:cNvSpPr>
              <a:spLocks noChangeArrowheads="1"/>
            </p:cNvSpPr>
            <p:nvPr/>
          </p:nvSpPr>
          <p:spPr bwMode="auto">
            <a:xfrm>
              <a:off x="5484" y="2797"/>
              <a:ext cx="5" cy="17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31" name="Rectangle 621"/>
            <p:cNvSpPr>
              <a:spLocks noChangeArrowheads="1"/>
            </p:cNvSpPr>
            <p:nvPr/>
          </p:nvSpPr>
          <p:spPr bwMode="auto">
            <a:xfrm>
              <a:off x="1884" y="2980"/>
              <a:ext cx="10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DI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2" name="Rectangle 622"/>
            <p:cNvSpPr>
              <a:spLocks noChangeArrowheads="1"/>
            </p:cNvSpPr>
            <p:nvPr/>
          </p:nvSpPr>
          <p:spPr bwMode="auto">
            <a:xfrm>
              <a:off x="1946" y="2980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3" name="Rectangle 623"/>
            <p:cNvSpPr>
              <a:spLocks noChangeArrowheads="1"/>
            </p:cNvSpPr>
            <p:nvPr/>
          </p:nvSpPr>
          <p:spPr bwMode="auto">
            <a:xfrm>
              <a:off x="2166" y="2980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I_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4" name="Rectangle 624"/>
            <p:cNvSpPr>
              <a:spLocks noChangeArrowheads="1"/>
            </p:cNvSpPr>
            <p:nvPr/>
          </p:nvSpPr>
          <p:spPr bwMode="auto">
            <a:xfrm>
              <a:off x="2220" y="2980"/>
              <a:ext cx="32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RESET_BL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5" name="Rectangle 625"/>
            <p:cNvSpPr>
              <a:spLocks noChangeArrowheads="1"/>
            </p:cNvSpPr>
            <p:nvPr/>
          </p:nvSpPr>
          <p:spPr bwMode="auto">
            <a:xfrm>
              <a:off x="2503" y="2980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6" name="Rectangle 626"/>
            <p:cNvSpPr>
              <a:spLocks noChangeArrowheads="1"/>
            </p:cNvSpPr>
            <p:nvPr/>
          </p:nvSpPr>
          <p:spPr bwMode="auto">
            <a:xfrm>
              <a:off x="3294" y="2980"/>
              <a:ext cx="1378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Command bit. Resets beamline on rising edge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7" name="Rectangle 627"/>
            <p:cNvSpPr>
              <a:spLocks noChangeArrowheads="1"/>
            </p:cNvSpPr>
            <p:nvPr/>
          </p:nvSpPr>
          <p:spPr bwMode="auto">
            <a:xfrm>
              <a:off x="4631" y="2980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8" name="Rectangle 628"/>
            <p:cNvSpPr>
              <a:spLocks noChangeArrowheads="1"/>
            </p:cNvSpPr>
            <p:nvPr/>
          </p:nvSpPr>
          <p:spPr bwMode="auto">
            <a:xfrm>
              <a:off x="1853" y="297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39" name="Rectangle 629"/>
            <p:cNvSpPr>
              <a:spLocks noChangeArrowheads="1"/>
            </p:cNvSpPr>
            <p:nvPr/>
          </p:nvSpPr>
          <p:spPr bwMode="auto">
            <a:xfrm>
              <a:off x="1859" y="2975"/>
              <a:ext cx="275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40" name="Rectangle 630"/>
            <p:cNvSpPr>
              <a:spLocks noChangeArrowheads="1"/>
            </p:cNvSpPr>
            <p:nvPr/>
          </p:nvSpPr>
          <p:spPr bwMode="auto">
            <a:xfrm>
              <a:off x="2134" y="297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41" name="Rectangle 631"/>
            <p:cNvSpPr>
              <a:spLocks noChangeArrowheads="1"/>
            </p:cNvSpPr>
            <p:nvPr/>
          </p:nvSpPr>
          <p:spPr bwMode="auto">
            <a:xfrm>
              <a:off x="2140" y="2975"/>
              <a:ext cx="112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42" name="Rectangle 632"/>
            <p:cNvSpPr>
              <a:spLocks noChangeArrowheads="1"/>
            </p:cNvSpPr>
            <p:nvPr/>
          </p:nvSpPr>
          <p:spPr bwMode="auto">
            <a:xfrm>
              <a:off x="3262" y="297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43" name="Rectangle 633"/>
            <p:cNvSpPr>
              <a:spLocks noChangeArrowheads="1"/>
            </p:cNvSpPr>
            <p:nvPr/>
          </p:nvSpPr>
          <p:spPr bwMode="auto">
            <a:xfrm>
              <a:off x="3268" y="2975"/>
              <a:ext cx="221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44" name="Rectangle 634"/>
            <p:cNvSpPr>
              <a:spLocks noChangeArrowheads="1"/>
            </p:cNvSpPr>
            <p:nvPr/>
          </p:nvSpPr>
          <p:spPr bwMode="auto">
            <a:xfrm>
              <a:off x="5484" y="2975"/>
              <a:ext cx="5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45" name="Rectangle 635"/>
            <p:cNvSpPr>
              <a:spLocks noChangeArrowheads="1"/>
            </p:cNvSpPr>
            <p:nvPr/>
          </p:nvSpPr>
          <p:spPr bwMode="auto">
            <a:xfrm>
              <a:off x="1853" y="2981"/>
              <a:ext cx="6" cy="10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46" name="Rectangle 636"/>
            <p:cNvSpPr>
              <a:spLocks noChangeArrowheads="1"/>
            </p:cNvSpPr>
            <p:nvPr/>
          </p:nvSpPr>
          <p:spPr bwMode="auto">
            <a:xfrm>
              <a:off x="2134" y="2981"/>
              <a:ext cx="6" cy="10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47" name="Rectangle 637"/>
            <p:cNvSpPr>
              <a:spLocks noChangeArrowheads="1"/>
            </p:cNvSpPr>
            <p:nvPr/>
          </p:nvSpPr>
          <p:spPr bwMode="auto">
            <a:xfrm>
              <a:off x="3262" y="2981"/>
              <a:ext cx="6" cy="10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48" name="Rectangle 638"/>
            <p:cNvSpPr>
              <a:spLocks noChangeArrowheads="1"/>
            </p:cNvSpPr>
            <p:nvPr/>
          </p:nvSpPr>
          <p:spPr bwMode="auto">
            <a:xfrm>
              <a:off x="5484" y="2981"/>
              <a:ext cx="5" cy="10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49" name="Rectangle 639"/>
            <p:cNvSpPr>
              <a:spLocks noChangeArrowheads="1"/>
            </p:cNvSpPr>
            <p:nvPr/>
          </p:nvSpPr>
          <p:spPr bwMode="auto">
            <a:xfrm>
              <a:off x="1884" y="3094"/>
              <a:ext cx="10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DI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0" name="Rectangle 640"/>
            <p:cNvSpPr>
              <a:spLocks noChangeArrowheads="1"/>
            </p:cNvSpPr>
            <p:nvPr/>
          </p:nvSpPr>
          <p:spPr bwMode="auto">
            <a:xfrm>
              <a:off x="1946" y="3094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1" name="Rectangle 641"/>
            <p:cNvSpPr>
              <a:spLocks noChangeArrowheads="1"/>
            </p:cNvSpPr>
            <p:nvPr/>
          </p:nvSpPr>
          <p:spPr bwMode="auto">
            <a:xfrm>
              <a:off x="2166" y="3094"/>
              <a:ext cx="63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I_COMMUNICATION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2" name="Rectangle 642"/>
            <p:cNvSpPr>
              <a:spLocks noChangeArrowheads="1"/>
            </p:cNvSpPr>
            <p:nvPr/>
          </p:nvSpPr>
          <p:spPr bwMode="auto">
            <a:xfrm>
              <a:off x="2768" y="3094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3" name="Rectangle 643"/>
            <p:cNvSpPr>
              <a:spLocks noChangeArrowheads="1"/>
            </p:cNvSpPr>
            <p:nvPr/>
          </p:nvSpPr>
          <p:spPr bwMode="auto">
            <a:xfrm>
              <a:off x="3294" y="3094"/>
              <a:ext cx="53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Key in Run mode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4" name="Rectangle 644"/>
            <p:cNvSpPr>
              <a:spLocks noChangeArrowheads="1"/>
            </p:cNvSpPr>
            <p:nvPr/>
          </p:nvSpPr>
          <p:spPr bwMode="auto">
            <a:xfrm>
              <a:off x="3785" y="3094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5" name="Rectangle 645"/>
            <p:cNvSpPr>
              <a:spLocks noChangeArrowheads="1"/>
            </p:cNvSpPr>
            <p:nvPr/>
          </p:nvSpPr>
          <p:spPr bwMode="auto">
            <a:xfrm>
              <a:off x="3802" y="3094"/>
              <a:ext cx="14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and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6" name="Rectangle 646"/>
            <p:cNvSpPr>
              <a:spLocks noChangeArrowheads="1"/>
            </p:cNvSpPr>
            <p:nvPr/>
          </p:nvSpPr>
          <p:spPr bwMode="auto">
            <a:xfrm>
              <a:off x="3912" y="3094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7" name="Rectangle 647"/>
            <p:cNvSpPr>
              <a:spLocks noChangeArrowheads="1"/>
            </p:cNvSpPr>
            <p:nvPr/>
          </p:nvSpPr>
          <p:spPr bwMode="auto">
            <a:xfrm>
              <a:off x="3929" y="3094"/>
              <a:ext cx="1098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Checks communication to controller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8" name="Rectangle 648"/>
            <p:cNvSpPr>
              <a:spLocks noChangeArrowheads="1"/>
            </p:cNvSpPr>
            <p:nvPr/>
          </p:nvSpPr>
          <p:spPr bwMode="auto">
            <a:xfrm>
              <a:off x="4989" y="3094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9" name="Rectangle 649"/>
            <p:cNvSpPr>
              <a:spLocks noChangeArrowheads="1"/>
            </p:cNvSpPr>
            <p:nvPr/>
          </p:nvSpPr>
          <p:spPr bwMode="auto">
            <a:xfrm>
              <a:off x="1853" y="3088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60" name="Rectangle 650"/>
            <p:cNvSpPr>
              <a:spLocks noChangeArrowheads="1"/>
            </p:cNvSpPr>
            <p:nvPr/>
          </p:nvSpPr>
          <p:spPr bwMode="auto">
            <a:xfrm>
              <a:off x="1859" y="3088"/>
              <a:ext cx="275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61" name="Rectangle 651"/>
            <p:cNvSpPr>
              <a:spLocks noChangeArrowheads="1"/>
            </p:cNvSpPr>
            <p:nvPr/>
          </p:nvSpPr>
          <p:spPr bwMode="auto">
            <a:xfrm>
              <a:off x="2134" y="3088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62" name="Rectangle 652"/>
            <p:cNvSpPr>
              <a:spLocks noChangeArrowheads="1"/>
            </p:cNvSpPr>
            <p:nvPr/>
          </p:nvSpPr>
          <p:spPr bwMode="auto">
            <a:xfrm>
              <a:off x="2140" y="3088"/>
              <a:ext cx="112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63" name="Rectangle 653"/>
            <p:cNvSpPr>
              <a:spLocks noChangeArrowheads="1"/>
            </p:cNvSpPr>
            <p:nvPr/>
          </p:nvSpPr>
          <p:spPr bwMode="auto">
            <a:xfrm>
              <a:off x="3262" y="3088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64" name="Rectangle 654"/>
            <p:cNvSpPr>
              <a:spLocks noChangeArrowheads="1"/>
            </p:cNvSpPr>
            <p:nvPr/>
          </p:nvSpPr>
          <p:spPr bwMode="auto">
            <a:xfrm>
              <a:off x="3268" y="3088"/>
              <a:ext cx="221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65" name="Rectangle 655"/>
            <p:cNvSpPr>
              <a:spLocks noChangeArrowheads="1"/>
            </p:cNvSpPr>
            <p:nvPr/>
          </p:nvSpPr>
          <p:spPr bwMode="auto">
            <a:xfrm>
              <a:off x="5484" y="3088"/>
              <a:ext cx="5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66" name="Rectangle 656"/>
            <p:cNvSpPr>
              <a:spLocks noChangeArrowheads="1"/>
            </p:cNvSpPr>
            <p:nvPr/>
          </p:nvSpPr>
          <p:spPr bwMode="auto">
            <a:xfrm>
              <a:off x="1853" y="3094"/>
              <a:ext cx="6" cy="10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67" name="Rectangle 657"/>
            <p:cNvSpPr>
              <a:spLocks noChangeArrowheads="1"/>
            </p:cNvSpPr>
            <p:nvPr/>
          </p:nvSpPr>
          <p:spPr bwMode="auto">
            <a:xfrm>
              <a:off x="2134" y="3094"/>
              <a:ext cx="6" cy="10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68" name="Rectangle 658"/>
            <p:cNvSpPr>
              <a:spLocks noChangeArrowheads="1"/>
            </p:cNvSpPr>
            <p:nvPr/>
          </p:nvSpPr>
          <p:spPr bwMode="auto">
            <a:xfrm>
              <a:off x="3262" y="3094"/>
              <a:ext cx="6" cy="10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69" name="Rectangle 659"/>
            <p:cNvSpPr>
              <a:spLocks noChangeArrowheads="1"/>
            </p:cNvSpPr>
            <p:nvPr/>
          </p:nvSpPr>
          <p:spPr bwMode="auto">
            <a:xfrm>
              <a:off x="5484" y="3094"/>
              <a:ext cx="5" cy="10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70" name="Rectangle 660"/>
            <p:cNvSpPr>
              <a:spLocks noChangeArrowheads="1"/>
            </p:cNvSpPr>
            <p:nvPr/>
          </p:nvSpPr>
          <p:spPr bwMode="auto">
            <a:xfrm>
              <a:off x="1884" y="3208"/>
              <a:ext cx="13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DO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1" name="Rectangle 661"/>
            <p:cNvSpPr>
              <a:spLocks noChangeArrowheads="1"/>
            </p:cNvSpPr>
            <p:nvPr/>
          </p:nvSpPr>
          <p:spPr bwMode="auto">
            <a:xfrm>
              <a:off x="1976" y="3208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2" name="Rectangle 662"/>
            <p:cNvSpPr>
              <a:spLocks noChangeArrowheads="1"/>
            </p:cNvSpPr>
            <p:nvPr/>
          </p:nvSpPr>
          <p:spPr bwMode="auto">
            <a:xfrm>
              <a:off x="2166" y="3208"/>
              <a:ext cx="33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O_ALARM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3" name="Rectangle 663"/>
            <p:cNvSpPr>
              <a:spLocks noChangeArrowheads="1"/>
            </p:cNvSpPr>
            <p:nvPr/>
          </p:nvSpPr>
          <p:spPr bwMode="auto">
            <a:xfrm>
              <a:off x="2464" y="3208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4" name="Rectangle 664"/>
            <p:cNvSpPr>
              <a:spLocks noChangeArrowheads="1"/>
            </p:cNvSpPr>
            <p:nvPr/>
          </p:nvSpPr>
          <p:spPr bwMode="auto">
            <a:xfrm>
              <a:off x="3294" y="3208"/>
              <a:ext cx="142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Not I_RUN_MODE or I_CONNECTION_FAULTED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5" name="Rectangle 665"/>
            <p:cNvSpPr>
              <a:spLocks noChangeArrowheads="1"/>
            </p:cNvSpPr>
            <p:nvPr/>
          </p:nvSpPr>
          <p:spPr bwMode="auto">
            <a:xfrm>
              <a:off x="4681" y="3208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6" name="Rectangle 666"/>
            <p:cNvSpPr>
              <a:spLocks noChangeArrowheads="1"/>
            </p:cNvSpPr>
            <p:nvPr/>
          </p:nvSpPr>
          <p:spPr bwMode="auto">
            <a:xfrm>
              <a:off x="1853" y="320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77" name="Rectangle 667"/>
            <p:cNvSpPr>
              <a:spLocks noChangeArrowheads="1"/>
            </p:cNvSpPr>
            <p:nvPr/>
          </p:nvSpPr>
          <p:spPr bwMode="auto">
            <a:xfrm>
              <a:off x="1859" y="3203"/>
              <a:ext cx="275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78" name="Rectangle 668"/>
            <p:cNvSpPr>
              <a:spLocks noChangeArrowheads="1"/>
            </p:cNvSpPr>
            <p:nvPr/>
          </p:nvSpPr>
          <p:spPr bwMode="auto">
            <a:xfrm>
              <a:off x="2134" y="320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79" name="Rectangle 669"/>
            <p:cNvSpPr>
              <a:spLocks noChangeArrowheads="1"/>
            </p:cNvSpPr>
            <p:nvPr/>
          </p:nvSpPr>
          <p:spPr bwMode="auto">
            <a:xfrm>
              <a:off x="2140" y="3203"/>
              <a:ext cx="112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80" name="Rectangle 670"/>
            <p:cNvSpPr>
              <a:spLocks noChangeArrowheads="1"/>
            </p:cNvSpPr>
            <p:nvPr/>
          </p:nvSpPr>
          <p:spPr bwMode="auto">
            <a:xfrm>
              <a:off x="3262" y="320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81" name="Rectangle 671"/>
            <p:cNvSpPr>
              <a:spLocks noChangeArrowheads="1"/>
            </p:cNvSpPr>
            <p:nvPr/>
          </p:nvSpPr>
          <p:spPr bwMode="auto">
            <a:xfrm>
              <a:off x="3268" y="3203"/>
              <a:ext cx="221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82" name="Rectangle 672"/>
            <p:cNvSpPr>
              <a:spLocks noChangeArrowheads="1"/>
            </p:cNvSpPr>
            <p:nvPr/>
          </p:nvSpPr>
          <p:spPr bwMode="auto">
            <a:xfrm>
              <a:off x="5484" y="3203"/>
              <a:ext cx="5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83" name="Rectangle 673"/>
            <p:cNvSpPr>
              <a:spLocks noChangeArrowheads="1"/>
            </p:cNvSpPr>
            <p:nvPr/>
          </p:nvSpPr>
          <p:spPr bwMode="auto">
            <a:xfrm>
              <a:off x="1853" y="3209"/>
              <a:ext cx="6" cy="10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84" name="Rectangle 674"/>
            <p:cNvSpPr>
              <a:spLocks noChangeArrowheads="1"/>
            </p:cNvSpPr>
            <p:nvPr/>
          </p:nvSpPr>
          <p:spPr bwMode="auto">
            <a:xfrm>
              <a:off x="1853" y="3316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85" name="Rectangle 675"/>
            <p:cNvSpPr>
              <a:spLocks noChangeArrowheads="1"/>
            </p:cNvSpPr>
            <p:nvPr/>
          </p:nvSpPr>
          <p:spPr bwMode="auto">
            <a:xfrm>
              <a:off x="1853" y="3316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86" name="Rectangle 676"/>
            <p:cNvSpPr>
              <a:spLocks noChangeArrowheads="1"/>
            </p:cNvSpPr>
            <p:nvPr/>
          </p:nvSpPr>
          <p:spPr bwMode="auto">
            <a:xfrm>
              <a:off x="1859" y="3316"/>
              <a:ext cx="275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87" name="Rectangle 677"/>
            <p:cNvSpPr>
              <a:spLocks noChangeArrowheads="1"/>
            </p:cNvSpPr>
            <p:nvPr/>
          </p:nvSpPr>
          <p:spPr bwMode="auto">
            <a:xfrm>
              <a:off x="2134" y="3209"/>
              <a:ext cx="6" cy="10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88" name="Rectangle 678"/>
            <p:cNvSpPr>
              <a:spLocks noChangeArrowheads="1"/>
            </p:cNvSpPr>
            <p:nvPr/>
          </p:nvSpPr>
          <p:spPr bwMode="auto">
            <a:xfrm>
              <a:off x="2134" y="3316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89" name="Rectangle 679"/>
            <p:cNvSpPr>
              <a:spLocks noChangeArrowheads="1"/>
            </p:cNvSpPr>
            <p:nvPr/>
          </p:nvSpPr>
          <p:spPr bwMode="auto">
            <a:xfrm>
              <a:off x="2140" y="3316"/>
              <a:ext cx="112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90" name="Rectangle 680"/>
            <p:cNvSpPr>
              <a:spLocks noChangeArrowheads="1"/>
            </p:cNvSpPr>
            <p:nvPr/>
          </p:nvSpPr>
          <p:spPr bwMode="auto">
            <a:xfrm>
              <a:off x="3262" y="3209"/>
              <a:ext cx="6" cy="10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91" name="Rectangle 681"/>
            <p:cNvSpPr>
              <a:spLocks noChangeArrowheads="1"/>
            </p:cNvSpPr>
            <p:nvPr/>
          </p:nvSpPr>
          <p:spPr bwMode="auto">
            <a:xfrm>
              <a:off x="3262" y="3316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92" name="Rectangle 682"/>
            <p:cNvSpPr>
              <a:spLocks noChangeArrowheads="1"/>
            </p:cNvSpPr>
            <p:nvPr/>
          </p:nvSpPr>
          <p:spPr bwMode="auto">
            <a:xfrm>
              <a:off x="3268" y="3316"/>
              <a:ext cx="221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93" name="Rectangle 683"/>
            <p:cNvSpPr>
              <a:spLocks noChangeArrowheads="1"/>
            </p:cNvSpPr>
            <p:nvPr/>
          </p:nvSpPr>
          <p:spPr bwMode="auto">
            <a:xfrm>
              <a:off x="5484" y="3209"/>
              <a:ext cx="5" cy="10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94" name="Rectangle 684"/>
            <p:cNvSpPr>
              <a:spLocks noChangeArrowheads="1"/>
            </p:cNvSpPr>
            <p:nvPr/>
          </p:nvSpPr>
          <p:spPr bwMode="auto">
            <a:xfrm>
              <a:off x="5484" y="3316"/>
              <a:ext cx="5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95" name="Rectangle 685"/>
            <p:cNvSpPr>
              <a:spLocks noChangeArrowheads="1"/>
            </p:cNvSpPr>
            <p:nvPr/>
          </p:nvSpPr>
          <p:spPr bwMode="auto">
            <a:xfrm>
              <a:off x="5484" y="3316"/>
              <a:ext cx="5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96" name="Rectangle 686"/>
            <p:cNvSpPr>
              <a:spLocks noChangeArrowheads="1"/>
            </p:cNvSpPr>
            <p:nvPr/>
          </p:nvSpPr>
          <p:spPr bwMode="auto">
            <a:xfrm>
              <a:off x="1912" y="3321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03863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SC_02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2499" r="8749" b="16389"/>
          <a:stretch>
            <a:fillRect/>
          </a:stretch>
        </p:blipFill>
        <p:spPr bwMode="auto">
          <a:xfrm>
            <a:off x="0" y="0"/>
            <a:ext cx="990600" cy="57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990600" y="272113"/>
            <a:ext cx="4000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16" idx="1"/>
          </p:cNvCxnSpPr>
          <p:nvPr/>
        </p:nvCxnSpPr>
        <p:spPr>
          <a:xfrm>
            <a:off x="4946425" y="272113"/>
            <a:ext cx="6254975" cy="1487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DSC_02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2499" r="8749" b="16389"/>
          <a:stretch>
            <a:fillRect/>
          </a:stretch>
        </p:blipFill>
        <p:spPr bwMode="auto">
          <a:xfrm>
            <a:off x="11201400" y="0"/>
            <a:ext cx="990600" cy="57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906750"/>
              </p:ext>
            </p:extLst>
          </p:nvPr>
        </p:nvGraphicFramePr>
        <p:xfrm>
          <a:off x="495300" y="652991"/>
          <a:ext cx="11255376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902">
                  <a:extLst>
                    <a:ext uri="{9D8B030D-6E8A-4147-A177-3AD203B41FA5}">
                      <a16:colId xmlns:a16="http://schemas.microsoft.com/office/drawing/2014/main" val="21939103"/>
                    </a:ext>
                  </a:extLst>
                </a:gridCol>
                <a:gridCol w="7610474">
                  <a:extLst>
                    <a:ext uri="{9D8B030D-6E8A-4147-A177-3AD203B41FA5}">
                      <a16:colId xmlns:a16="http://schemas.microsoft.com/office/drawing/2014/main" val="72469199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sv-SE" dirty="0" err="1"/>
                        <a:t>Beamline</a:t>
                      </a:r>
                      <a:r>
                        <a:rPr lang="sv-SE" dirty="0"/>
                        <a:t> PLC PRODUCED to PSS PLC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1416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000" dirty="0"/>
                        <a:t>O_CLOSE_BD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/>
                        <a:t>Close </a:t>
                      </a:r>
                      <a:r>
                        <a:rPr lang="sv-SE" sz="1000" dirty="0" err="1"/>
                        <a:t>Beam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Dumps</a:t>
                      </a:r>
                      <a:endParaRPr lang="sv-S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318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000" dirty="0"/>
                        <a:t>O_CLOSE_BS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/>
                        <a:t>Close </a:t>
                      </a:r>
                      <a:r>
                        <a:rPr lang="sv-SE" sz="1000" dirty="0" err="1"/>
                        <a:t>Beam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shutter</a:t>
                      </a:r>
                      <a:endParaRPr lang="sv-S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385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000" dirty="0"/>
                        <a:t>O_OPEN_BD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 err="1"/>
                        <a:t>Open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Beam</a:t>
                      </a:r>
                      <a:r>
                        <a:rPr lang="sv-SE" sz="1000" baseline="0" dirty="0"/>
                        <a:t> </a:t>
                      </a:r>
                      <a:r>
                        <a:rPr lang="sv-SE" sz="1000" baseline="0" dirty="0" err="1"/>
                        <a:t>dump</a:t>
                      </a:r>
                      <a:endParaRPr lang="sv-S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153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000" dirty="0"/>
                        <a:t>O_OPEN_BS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 err="1"/>
                        <a:t>Open</a:t>
                      </a:r>
                      <a:r>
                        <a:rPr lang="sv-SE" sz="1000" baseline="0" dirty="0"/>
                        <a:t> </a:t>
                      </a:r>
                      <a:r>
                        <a:rPr lang="sv-SE" sz="1000" baseline="0" dirty="0" err="1"/>
                        <a:t>Beam</a:t>
                      </a:r>
                      <a:r>
                        <a:rPr lang="sv-SE" sz="1000" baseline="0" dirty="0"/>
                        <a:t> </a:t>
                      </a:r>
                      <a:r>
                        <a:rPr lang="sv-SE" sz="1000" baseline="0" dirty="0" err="1"/>
                        <a:t>shutter</a:t>
                      </a:r>
                      <a:endParaRPr lang="sv-S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7895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63064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SC_02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2499" r="8749" b="16389"/>
          <a:stretch>
            <a:fillRect/>
          </a:stretch>
        </p:blipFill>
        <p:spPr bwMode="auto">
          <a:xfrm>
            <a:off x="0" y="0"/>
            <a:ext cx="990600" cy="57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990600" y="272113"/>
            <a:ext cx="4000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16" idx="1"/>
          </p:cNvCxnSpPr>
          <p:nvPr/>
        </p:nvCxnSpPr>
        <p:spPr>
          <a:xfrm>
            <a:off x="4946425" y="272113"/>
            <a:ext cx="6254975" cy="1487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DSC_02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2499" r="8749" b="16389"/>
          <a:stretch>
            <a:fillRect/>
          </a:stretch>
        </p:blipFill>
        <p:spPr bwMode="auto">
          <a:xfrm>
            <a:off x="11201400" y="0"/>
            <a:ext cx="990600" cy="57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205686"/>
              </p:ext>
            </p:extLst>
          </p:nvPr>
        </p:nvGraphicFramePr>
        <p:xfrm>
          <a:off x="495300" y="652991"/>
          <a:ext cx="11255376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902">
                  <a:extLst>
                    <a:ext uri="{9D8B030D-6E8A-4147-A177-3AD203B41FA5}">
                      <a16:colId xmlns:a16="http://schemas.microsoft.com/office/drawing/2014/main" val="21939103"/>
                    </a:ext>
                  </a:extLst>
                </a:gridCol>
                <a:gridCol w="7610474">
                  <a:extLst>
                    <a:ext uri="{9D8B030D-6E8A-4147-A177-3AD203B41FA5}">
                      <a16:colId xmlns:a16="http://schemas.microsoft.com/office/drawing/2014/main" val="72469199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sv-SE" dirty="0" err="1"/>
                        <a:t>Beamline</a:t>
                      </a:r>
                      <a:r>
                        <a:rPr lang="sv-SE" dirty="0"/>
                        <a:t> PLC CONSUME from PSS PLC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1416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000" dirty="0"/>
                        <a:t>I_OK_TO_OPEN_BD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/>
                        <a:t>It is ok to </a:t>
                      </a:r>
                      <a:r>
                        <a:rPr lang="sv-SE" sz="1000" dirty="0" err="1"/>
                        <a:t>open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Beam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Dump</a:t>
                      </a:r>
                      <a:endParaRPr lang="sv-S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538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000" dirty="0"/>
                        <a:t>I_BD01_OPEN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 err="1"/>
                        <a:t>Beam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dump</a:t>
                      </a:r>
                      <a:r>
                        <a:rPr lang="sv-SE" sz="1000" dirty="0"/>
                        <a:t> 01 </a:t>
                      </a:r>
                      <a:r>
                        <a:rPr lang="sv-SE" sz="1000" dirty="0" err="1"/>
                        <a:t>open</a:t>
                      </a:r>
                      <a:endParaRPr lang="sv-S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0257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000" dirty="0"/>
                        <a:t>I_BD02_OPEN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dirty="0" err="1"/>
                        <a:t>Beam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dump</a:t>
                      </a:r>
                      <a:r>
                        <a:rPr lang="sv-SE" sz="1000" dirty="0"/>
                        <a:t> 02 </a:t>
                      </a:r>
                      <a:r>
                        <a:rPr lang="sv-SE" sz="1000" dirty="0" err="1"/>
                        <a:t>open</a:t>
                      </a:r>
                      <a:endParaRPr lang="sv-S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442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000" dirty="0"/>
                        <a:t>I_BD01_CLOSE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 err="1"/>
                        <a:t>Beam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dump</a:t>
                      </a:r>
                      <a:r>
                        <a:rPr lang="sv-SE" sz="1000" dirty="0"/>
                        <a:t> 01 </a:t>
                      </a:r>
                      <a:r>
                        <a:rPr lang="sv-SE" sz="1000" dirty="0" err="1"/>
                        <a:t>closed</a:t>
                      </a:r>
                      <a:endParaRPr lang="sv-S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711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000" dirty="0"/>
                        <a:t>I_BD02_CLOSE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dirty="0" err="1"/>
                        <a:t>Beam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dump</a:t>
                      </a:r>
                      <a:r>
                        <a:rPr lang="sv-SE" sz="1000" dirty="0"/>
                        <a:t> 02 </a:t>
                      </a:r>
                      <a:r>
                        <a:rPr lang="sv-SE" sz="1000" dirty="0" err="1"/>
                        <a:t>closed</a:t>
                      </a:r>
                      <a:endParaRPr lang="sv-S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3757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dirty="0"/>
                        <a:t>I_OK_TO_OPEN_BS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/>
                        <a:t>It is ok to </a:t>
                      </a:r>
                      <a:r>
                        <a:rPr lang="sv-SE" sz="1000" dirty="0" err="1"/>
                        <a:t>open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Beam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Shutter</a:t>
                      </a:r>
                      <a:endParaRPr lang="sv-S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3572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dirty="0"/>
                        <a:t>I_BS01_OPEN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dirty="0" err="1"/>
                        <a:t>Beam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shutter</a:t>
                      </a:r>
                      <a:r>
                        <a:rPr lang="sv-SE" sz="1000" dirty="0"/>
                        <a:t> 01 </a:t>
                      </a:r>
                      <a:r>
                        <a:rPr lang="sv-SE" sz="1000" dirty="0" err="1"/>
                        <a:t>open</a:t>
                      </a:r>
                      <a:endParaRPr lang="sv-S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9974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000" dirty="0"/>
                        <a:t>I_BS02_OPEN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 err="1"/>
                        <a:t>Beam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shutter</a:t>
                      </a:r>
                      <a:r>
                        <a:rPr lang="sv-SE" sz="1000" dirty="0"/>
                        <a:t> 02 </a:t>
                      </a:r>
                      <a:r>
                        <a:rPr lang="sv-SE" sz="1000" dirty="0" err="1"/>
                        <a:t>open</a:t>
                      </a:r>
                      <a:endParaRPr lang="sv-S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2362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000" dirty="0"/>
                        <a:t>I_BS01_CLOSE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 err="1"/>
                        <a:t>Beam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shutter</a:t>
                      </a:r>
                      <a:r>
                        <a:rPr lang="sv-SE" sz="1000" dirty="0"/>
                        <a:t> 01 </a:t>
                      </a:r>
                      <a:r>
                        <a:rPr lang="sv-SE" sz="1000" dirty="0" err="1"/>
                        <a:t>closed</a:t>
                      </a:r>
                      <a:endParaRPr lang="sv-S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9347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dirty="0"/>
                        <a:t>I_BS02_CLOSE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 err="1"/>
                        <a:t>Beam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shutter</a:t>
                      </a:r>
                      <a:r>
                        <a:rPr lang="sv-SE" sz="1000" dirty="0"/>
                        <a:t> 02 </a:t>
                      </a:r>
                      <a:r>
                        <a:rPr lang="sv-SE" sz="1000" dirty="0" err="1"/>
                        <a:t>closed</a:t>
                      </a:r>
                      <a:endParaRPr lang="sv-S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28227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dirty="0"/>
                        <a:t>I_ENABLE_KEY_IN_PLACE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 err="1"/>
                        <a:t>Enable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keys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are</a:t>
                      </a:r>
                      <a:r>
                        <a:rPr lang="sv-SE" sz="1000" dirty="0"/>
                        <a:t> in </a:t>
                      </a:r>
                      <a:r>
                        <a:rPr lang="sv-SE" sz="1000" dirty="0" err="1"/>
                        <a:t>place</a:t>
                      </a:r>
                      <a:r>
                        <a:rPr lang="sv-SE" sz="1000" dirty="0"/>
                        <a:t> and </a:t>
                      </a:r>
                      <a:r>
                        <a:rPr lang="sv-SE" sz="1000" dirty="0" err="1"/>
                        <a:t>locked</a:t>
                      </a:r>
                      <a:endParaRPr lang="sv-S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3757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dirty="0"/>
                        <a:t>I_OK_WITH_OPEN_HA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 err="1"/>
                        <a:t>Beamshutters</a:t>
                      </a:r>
                      <a:r>
                        <a:rPr lang="sv-SE" sz="1000" dirty="0"/>
                        <a:t>,</a:t>
                      </a:r>
                      <a:r>
                        <a:rPr lang="sv-SE" sz="1000" baseline="0" dirty="0"/>
                        <a:t> Front End Heat </a:t>
                      </a:r>
                      <a:r>
                        <a:rPr lang="sv-SE" sz="1000" baseline="0" dirty="0" err="1"/>
                        <a:t>absorber</a:t>
                      </a:r>
                      <a:r>
                        <a:rPr lang="sv-SE" sz="1000" baseline="0" dirty="0"/>
                        <a:t> and </a:t>
                      </a:r>
                      <a:r>
                        <a:rPr lang="sv-SE" sz="1000" baseline="0" dirty="0" err="1"/>
                        <a:t>communication</a:t>
                      </a:r>
                      <a:r>
                        <a:rPr lang="sv-SE" sz="1000" baseline="0" dirty="0"/>
                        <a:t> to VAC system is ok</a:t>
                      </a:r>
                      <a:endParaRPr lang="sv-S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7757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4011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Best communication channel to reach us:</a:t>
            </a:r>
            <a:br>
              <a:rPr lang="en-GB" dirty="0"/>
            </a:b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/>
              <a:t>For emergency maintenance: </a:t>
            </a:r>
            <a:br>
              <a:rPr lang="en-GB" sz="2000" dirty="0"/>
            </a:br>
            <a:r>
              <a:rPr lang="en-GB" sz="2000" dirty="0"/>
              <a:t>On-Call 046-222 69 70</a:t>
            </a:r>
            <a:br>
              <a:rPr lang="en-GB" sz="2000" dirty="0"/>
            </a:b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Tickets: </a:t>
            </a:r>
            <a:br>
              <a:rPr lang="en-GB" sz="2000" dirty="0"/>
            </a:br>
            <a:r>
              <a:rPr lang="nn-NO" sz="2000" dirty="0">
                <a:hlinkClick r:id="rId2"/>
              </a:rPr>
              <a:t>espa@maxiv.lu.se</a:t>
            </a:r>
            <a:r>
              <a:rPr lang="nn-NO" sz="2000" dirty="0"/>
              <a:t> </a:t>
            </a:r>
          </a:p>
          <a:p>
            <a:pPr marL="0" indent="0">
              <a:buNone/>
            </a:pPr>
            <a:endParaRPr lang="nn-NO" sz="2000" dirty="0"/>
          </a:p>
          <a:p>
            <a:pPr marL="0" indent="0">
              <a:buNone/>
            </a:pPr>
            <a:r>
              <a:rPr lang="en-GB" sz="2000" b="1" dirty="0"/>
              <a:t>More information on what we do: </a:t>
            </a:r>
            <a:r>
              <a:rPr lang="en-GB" sz="2000" dirty="0">
                <a:hlinkClick r:id="rId3"/>
              </a:rPr>
              <a:t>https://intranet.maxiv.lu.se/machine-division/engineering/electrical-systems-and-plc-automation/</a:t>
            </a:r>
            <a:endParaRPr lang="en-GB" sz="2000" dirty="0"/>
          </a:p>
          <a:p>
            <a:pPr marL="0" indent="0">
              <a:buNone/>
            </a:pPr>
            <a:endParaRPr lang="nn-NO" b="1" dirty="0"/>
          </a:p>
        </p:txBody>
      </p:sp>
    </p:spTree>
    <p:extLst>
      <p:ext uri="{BB962C8B-B14F-4D97-AF65-F5344CB8AC3E}">
        <p14:creationId xmlns:p14="http://schemas.microsoft.com/office/powerpoint/2010/main" val="18933138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98" b="42834"/>
          <a:stretch/>
        </p:blipFill>
        <p:spPr>
          <a:xfrm>
            <a:off x="6635931" y="295275"/>
            <a:ext cx="4778082" cy="29602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2621" y="4109821"/>
            <a:ext cx="651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/>
              <a:t>Ring</a:t>
            </a:r>
            <a:endParaRPr lang="sv-SE" sz="2000" dirty="0"/>
          </a:p>
        </p:txBody>
      </p:sp>
      <p:pic>
        <p:nvPicPr>
          <p:cNvPr id="6" name="Picture 2" descr="DSC_02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2499" r="8749" b="16389"/>
          <a:stretch>
            <a:fillRect/>
          </a:stretch>
        </p:blipFill>
        <p:spPr bwMode="auto">
          <a:xfrm>
            <a:off x="2578564" y="4509931"/>
            <a:ext cx="990600" cy="57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SC_02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2499" r="8749" b="16389"/>
          <a:stretch>
            <a:fillRect/>
          </a:stretch>
        </p:blipFill>
        <p:spPr bwMode="auto">
          <a:xfrm>
            <a:off x="505052" y="3822836"/>
            <a:ext cx="990600" cy="57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6810" y="3114950"/>
            <a:ext cx="11865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000" b="1" dirty="0"/>
              <a:t>VAC</a:t>
            </a:r>
          </a:p>
          <a:p>
            <a:pPr algn="ctr"/>
            <a:r>
              <a:rPr lang="sv-SE" sz="2000" b="1" dirty="0" err="1"/>
              <a:t>Beamline</a:t>
            </a:r>
            <a:endParaRPr lang="sv-SE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782757" y="2625252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/>
              <a:t>PSS</a:t>
            </a:r>
            <a:endParaRPr lang="sv-SE" sz="2000" dirty="0"/>
          </a:p>
        </p:txBody>
      </p:sp>
      <p:pic>
        <p:nvPicPr>
          <p:cNvPr id="11" name="Picture 4" descr="DSC_0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t="3889" r="1094" b="28610"/>
          <a:stretch>
            <a:fillRect/>
          </a:stretch>
        </p:blipFill>
        <p:spPr bwMode="auto">
          <a:xfrm>
            <a:off x="2436704" y="3025362"/>
            <a:ext cx="1412485" cy="57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171650" y="680286"/>
            <a:ext cx="32590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000" b="1" dirty="0"/>
              <a:t>PLC </a:t>
            </a:r>
            <a:r>
              <a:rPr lang="sv-SE" sz="2000" b="1" dirty="0" err="1"/>
              <a:t>are</a:t>
            </a:r>
            <a:r>
              <a:rPr lang="sv-SE" sz="2000" b="1" dirty="0"/>
              <a:t> </a:t>
            </a:r>
            <a:r>
              <a:rPr lang="sv-SE" sz="2000" b="1" dirty="0" err="1"/>
              <a:t>communicating</a:t>
            </a:r>
            <a:r>
              <a:rPr lang="sv-SE" sz="2000" b="1" dirty="0"/>
              <a:t> </a:t>
            </a:r>
            <a:r>
              <a:rPr lang="sv-SE" sz="2000" b="1" dirty="0" err="1"/>
              <a:t>with</a:t>
            </a:r>
            <a:r>
              <a:rPr lang="sv-SE" sz="2000" b="1" dirty="0"/>
              <a:t> </a:t>
            </a:r>
          </a:p>
          <a:p>
            <a:pPr algn="ctr"/>
            <a:r>
              <a:rPr lang="sv-SE" sz="2000" b="1" dirty="0"/>
              <a:t>Data areas </a:t>
            </a:r>
            <a:r>
              <a:rPr lang="sv-SE" sz="2000" b="1" dirty="0" err="1"/>
              <a:t>called</a:t>
            </a:r>
            <a:r>
              <a:rPr lang="sv-SE" sz="2000" b="1" dirty="0"/>
              <a:t>:</a:t>
            </a:r>
          </a:p>
          <a:p>
            <a:pPr algn="ctr"/>
            <a:r>
              <a:rPr lang="sv-SE" sz="2000" b="1" dirty="0" err="1"/>
              <a:t>Consumed</a:t>
            </a:r>
            <a:r>
              <a:rPr lang="sv-SE" sz="2000" b="1" dirty="0"/>
              <a:t> </a:t>
            </a:r>
          </a:p>
          <a:p>
            <a:pPr algn="ctr"/>
            <a:r>
              <a:rPr lang="sv-SE" sz="2000" b="1" dirty="0" err="1"/>
              <a:t>Produced</a:t>
            </a:r>
            <a:endParaRPr lang="sv-SE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364251" y="5083901"/>
            <a:ext cx="415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/>
              <a:t>ID</a:t>
            </a:r>
            <a:endParaRPr lang="sv-SE" sz="2000" dirty="0"/>
          </a:p>
        </p:txBody>
      </p:sp>
      <p:pic>
        <p:nvPicPr>
          <p:cNvPr id="14" name="Picture 4" descr="DSC_0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t="3889" r="1094" b="28610"/>
          <a:stretch>
            <a:fillRect/>
          </a:stretch>
        </p:blipFill>
        <p:spPr bwMode="auto">
          <a:xfrm>
            <a:off x="4018198" y="5484011"/>
            <a:ext cx="1412485" cy="57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SC_02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2499" r="8749" b="16389"/>
          <a:stretch>
            <a:fillRect/>
          </a:stretch>
        </p:blipFill>
        <p:spPr bwMode="auto">
          <a:xfrm>
            <a:off x="4222307" y="4396806"/>
            <a:ext cx="990600" cy="57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363294" y="3688920"/>
            <a:ext cx="7280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000" b="1" dirty="0"/>
              <a:t>VAC</a:t>
            </a:r>
          </a:p>
          <a:p>
            <a:pPr algn="ctr"/>
            <a:r>
              <a:rPr lang="sv-SE" sz="2000" b="1" dirty="0" err="1"/>
              <a:t>Linac</a:t>
            </a:r>
            <a:endParaRPr lang="sv-SE" sz="2000" dirty="0"/>
          </a:p>
        </p:txBody>
      </p:sp>
      <p:cxnSp>
        <p:nvCxnSpPr>
          <p:cNvPr id="3" name="Straight Connector 2"/>
          <p:cNvCxnSpPr>
            <a:stCxn id="7" idx="3"/>
          </p:cNvCxnSpPr>
          <p:nvPr/>
        </p:nvCxnSpPr>
        <p:spPr>
          <a:xfrm flipV="1">
            <a:off x="1495652" y="3599332"/>
            <a:ext cx="1003708" cy="5104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7" idx="3"/>
          </p:cNvCxnSpPr>
          <p:nvPr/>
        </p:nvCxnSpPr>
        <p:spPr>
          <a:xfrm>
            <a:off x="1495652" y="4109821"/>
            <a:ext cx="999217" cy="5111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6" idx="3"/>
            <a:endCxn id="15" idx="1"/>
          </p:cNvCxnSpPr>
          <p:nvPr/>
        </p:nvCxnSpPr>
        <p:spPr>
          <a:xfrm flipV="1">
            <a:off x="3569164" y="4683791"/>
            <a:ext cx="653143" cy="113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6" idx="3"/>
            <a:endCxn id="13" idx="2"/>
          </p:cNvCxnSpPr>
          <p:nvPr/>
        </p:nvCxnSpPr>
        <p:spPr>
          <a:xfrm>
            <a:off x="3569164" y="4796916"/>
            <a:ext cx="1002836" cy="6870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714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98" b="42834"/>
          <a:stretch/>
        </p:blipFill>
        <p:spPr>
          <a:xfrm>
            <a:off x="6635931" y="295275"/>
            <a:ext cx="4778082" cy="2960224"/>
          </a:xfrm>
          <a:prstGeom prst="rect">
            <a:avLst/>
          </a:prstGeom>
        </p:spPr>
      </p:pic>
      <p:pic>
        <p:nvPicPr>
          <p:cNvPr id="6" name="Picture 2" descr="DSC_02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2499" r="8749" b="16389"/>
          <a:stretch>
            <a:fillRect/>
          </a:stretch>
        </p:blipFill>
        <p:spPr bwMode="auto">
          <a:xfrm>
            <a:off x="1087160" y="957232"/>
            <a:ext cx="990600" cy="57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85638" y="2160743"/>
            <a:ext cx="2693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800" b="1" dirty="0"/>
              <a:t>Hardware </a:t>
            </a:r>
            <a:r>
              <a:rPr lang="sv-SE" sz="2800" b="1" dirty="0" err="1"/>
              <a:t>failure</a:t>
            </a:r>
            <a:endParaRPr lang="sv-SE" sz="2800" dirty="0"/>
          </a:p>
        </p:txBody>
      </p:sp>
      <p:pic>
        <p:nvPicPr>
          <p:cNvPr id="13" name="Picture 5" descr="DSC_019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t="19167" r="3281" b="23611"/>
          <a:stretch>
            <a:fillRect/>
          </a:stretch>
        </p:blipFill>
        <p:spPr bwMode="auto">
          <a:xfrm>
            <a:off x="3935281" y="957232"/>
            <a:ext cx="1725291" cy="61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50994" y="3255499"/>
            <a:ext cx="60692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 err="1"/>
              <a:t>Each</a:t>
            </a:r>
            <a:r>
              <a:rPr lang="sv-SE" sz="2000" b="1" dirty="0"/>
              <a:t> </a:t>
            </a:r>
            <a:r>
              <a:rPr lang="sv-SE" sz="2000" b="1" dirty="0" err="1"/>
              <a:t>point</a:t>
            </a:r>
            <a:r>
              <a:rPr lang="sv-SE" sz="2000" b="1" dirty="0"/>
              <a:t> IO </a:t>
            </a:r>
            <a:r>
              <a:rPr lang="sv-SE" sz="2000" b="1" dirty="0" err="1"/>
              <a:t>card</a:t>
            </a:r>
            <a:r>
              <a:rPr lang="sv-SE" sz="2000" b="1" dirty="0"/>
              <a:t> is </a:t>
            </a:r>
            <a:r>
              <a:rPr lang="sv-SE" sz="2000" b="1" dirty="0" err="1"/>
              <a:t>sending</a:t>
            </a:r>
            <a:r>
              <a:rPr lang="sv-SE" sz="2000" b="1" dirty="0"/>
              <a:t> a status </a:t>
            </a:r>
            <a:r>
              <a:rPr lang="sv-SE" sz="2000" b="1" dirty="0" err="1"/>
              <a:t>code</a:t>
            </a:r>
            <a:r>
              <a:rPr lang="sv-SE" sz="2000" b="1" dirty="0"/>
              <a:t>.</a:t>
            </a:r>
          </a:p>
          <a:p>
            <a:endParaRPr lang="sv-SE" sz="2000" b="1" dirty="0"/>
          </a:p>
          <a:p>
            <a:r>
              <a:rPr lang="sv-SE" sz="2000" b="1" dirty="0"/>
              <a:t>If </a:t>
            </a:r>
            <a:r>
              <a:rPr lang="sv-SE" sz="2000" b="1" dirty="0" err="1"/>
              <a:t>any</a:t>
            </a:r>
            <a:r>
              <a:rPr lang="sv-SE" sz="2000" b="1" dirty="0"/>
              <a:t> </a:t>
            </a:r>
            <a:r>
              <a:rPr lang="sv-SE" sz="2000" b="1" dirty="0" err="1"/>
              <a:t>card</a:t>
            </a:r>
            <a:r>
              <a:rPr lang="sv-SE" sz="2000" b="1" dirty="0"/>
              <a:t> status </a:t>
            </a:r>
            <a:r>
              <a:rPr lang="sv-SE" sz="2000" b="1" dirty="0" err="1"/>
              <a:t>indicates</a:t>
            </a:r>
            <a:r>
              <a:rPr lang="sv-SE" sz="2000" b="1" dirty="0"/>
              <a:t> </a:t>
            </a:r>
            <a:r>
              <a:rPr lang="sv-SE" sz="2000" b="1" dirty="0" err="1"/>
              <a:t>fault</a:t>
            </a:r>
            <a:r>
              <a:rPr lang="sv-SE" sz="2000" b="1" dirty="0"/>
              <a:t>, an alarm </a:t>
            </a:r>
            <a:r>
              <a:rPr lang="sv-SE" sz="2000" b="1" dirty="0" err="1"/>
              <a:t>will</a:t>
            </a:r>
            <a:r>
              <a:rPr lang="sv-SE" sz="2000" b="1" dirty="0"/>
              <a:t> be </a:t>
            </a:r>
            <a:r>
              <a:rPr lang="sv-SE" sz="2000" b="1" dirty="0" err="1"/>
              <a:t>raised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30725579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115107" y="597173"/>
            <a:ext cx="6404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800" b="1" dirty="0"/>
              <a:t>Hardware </a:t>
            </a:r>
            <a:r>
              <a:rPr lang="sv-SE" sz="2800" b="1" dirty="0" err="1"/>
              <a:t>failure</a:t>
            </a:r>
            <a:r>
              <a:rPr lang="sv-SE" sz="2800" b="1" dirty="0"/>
              <a:t> in </a:t>
            </a:r>
            <a:r>
              <a:rPr lang="sv-SE" sz="2800" b="1" dirty="0" err="1"/>
              <a:t>functional</a:t>
            </a:r>
            <a:r>
              <a:rPr lang="sv-SE" sz="2800" b="1" dirty="0"/>
              <a:t> </a:t>
            </a:r>
            <a:r>
              <a:rPr lang="sv-SE" sz="2800" b="1" dirty="0" err="1"/>
              <a:t>description</a:t>
            </a:r>
            <a:endParaRPr lang="sv-SE" sz="2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8187"/>
              </p:ext>
            </p:extLst>
          </p:nvPr>
        </p:nvGraphicFramePr>
        <p:xfrm>
          <a:off x="1170151" y="2136537"/>
          <a:ext cx="5760720" cy="853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9585">
                  <a:extLst>
                    <a:ext uri="{9D8B030D-6E8A-4147-A177-3AD203B41FA5}">
                      <a16:colId xmlns:a16="http://schemas.microsoft.com/office/drawing/2014/main" val="2572902674"/>
                    </a:ext>
                  </a:extLst>
                </a:gridCol>
                <a:gridCol w="1536065">
                  <a:extLst>
                    <a:ext uri="{9D8B030D-6E8A-4147-A177-3AD203B41FA5}">
                      <a16:colId xmlns:a16="http://schemas.microsoft.com/office/drawing/2014/main" val="2872276838"/>
                    </a:ext>
                  </a:extLst>
                </a:gridCol>
                <a:gridCol w="3735070">
                  <a:extLst>
                    <a:ext uri="{9D8B030D-6E8A-4147-A177-3AD203B41FA5}">
                      <a16:colId xmlns:a16="http://schemas.microsoft.com/office/drawing/2014/main" val="232753999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Type</a:t>
                      </a:r>
                      <a:endParaRPr lang="sv-SE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Signal Id</a:t>
                      </a:r>
                      <a:endParaRPr lang="sv-SE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Signals</a:t>
                      </a:r>
                      <a:endParaRPr lang="sv-SE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1576189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DI</a:t>
                      </a:r>
                      <a:endParaRPr lang="sv-SE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I_</a:t>
                      </a:r>
                      <a:r>
                        <a:rPr lang="en-US" sz="1200">
                          <a:effectLst/>
                        </a:rPr>
                        <a:t> </a:t>
                      </a:r>
                      <a:r>
                        <a:rPr lang="en-US" sz="800">
                          <a:effectLst/>
                        </a:rPr>
                        <a:t>MODULE_OK</a:t>
                      </a:r>
                      <a:endParaRPr lang="sv-SE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B317A_A101730CAB08_VAC_K06 in alarm</a:t>
                      </a:r>
                      <a:endParaRPr lang="sv-SE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or B317A_A101730CAB08_VAC_K06_01 in alarm</a:t>
                      </a:r>
                      <a:endParaRPr lang="sv-SE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or B317A_A101730CAB08_VAC_K06_02 in alarm</a:t>
                      </a:r>
                      <a:endParaRPr lang="sv-SE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or B317A_A101730CAB08_VAC_K06_03 in alarm</a:t>
                      </a:r>
                      <a:endParaRPr lang="sv-SE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3381377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DO</a:t>
                      </a:r>
                      <a:endParaRPr lang="sv-SE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O_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800" dirty="0">
                          <a:effectLst/>
                        </a:rPr>
                        <a:t>ALARM</a:t>
                      </a:r>
                      <a:endParaRPr lang="sv-SE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Level 1</a:t>
                      </a:r>
                      <a:endParaRPr lang="sv-SE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705625416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22551" y="1360528"/>
            <a:ext cx="2860431" cy="97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3079" tIns="12696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sv-SE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B</a:t>
            </a:r>
            <a:r>
              <a:rPr kumimoji="0" lang="en-US" altLang="sv-SE" sz="13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317A_A101730CAB08_VAC_K06</a:t>
            </a:r>
            <a:endParaRPr lang="en-US" altLang="sv-SE" sz="1300" dirty="0" bmk="">
              <a:solidFill>
                <a:srgbClr val="5B9BD5"/>
              </a:solidFill>
              <a:latin typeface="Calibri Light" panose="020F03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sv-S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Object type: Node Checker, Type 1</a:t>
            </a:r>
            <a:endParaRPr kumimoji="0" lang="sv-SE" altLang="sv-SE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sv-S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Description: Hardware control</a:t>
            </a:r>
            <a:endParaRPr kumimoji="0" lang="sv-SE" altLang="sv-SE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altLang="sv-S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277394" y="2335113"/>
            <a:ext cx="3108960" cy="1642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386354" y="2130028"/>
            <a:ext cx="2056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Temperature</a:t>
            </a:r>
            <a:r>
              <a:rPr lang="sv-SE" dirty="0"/>
              <a:t> TCO02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598660"/>
              </p:ext>
            </p:extLst>
          </p:nvPr>
        </p:nvGraphicFramePr>
        <p:xfrm>
          <a:off x="1170151" y="4204697"/>
          <a:ext cx="5760720" cy="24555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8945">
                  <a:extLst>
                    <a:ext uri="{9D8B030D-6E8A-4147-A177-3AD203B41FA5}">
                      <a16:colId xmlns:a16="http://schemas.microsoft.com/office/drawing/2014/main" val="2072273358"/>
                    </a:ext>
                  </a:extLst>
                </a:gridCol>
                <a:gridCol w="946150">
                  <a:extLst>
                    <a:ext uri="{9D8B030D-6E8A-4147-A177-3AD203B41FA5}">
                      <a16:colId xmlns:a16="http://schemas.microsoft.com/office/drawing/2014/main" val="41015224"/>
                    </a:ext>
                  </a:extLst>
                </a:gridCol>
                <a:gridCol w="4365625">
                  <a:extLst>
                    <a:ext uri="{9D8B030D-6E8A-4147-A177-3AD203B41FA5}">
                      <a16:colId xmlns:a16="http://schemas.microsoft.com/office/drawing/2014/main" val="2498706722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Type</a:t>
                      </a:r>
                      <a:endParaRPr lang="sv-SE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Signal Id</a:t>
                      </a:r>
                      <a:endParaRPr lang="sv-SE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Signals</a:t>
                      </a:r>
                      <a:endParaRPr lang="sv-SE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2343695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DI</a:t>
                      </a:r>
                      <a:endParaRPr lang="sv-SE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I_ENABLE</a:t>
                      </a:r>
                      <a:endParaRPr lang="sv-SE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Not B317A_EA10_VAC_TCO02.HH_Alarm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Not </a:t>
                      </a:r>
                      <a:r>
                        <a:rPr lang="sv-SE" sz="800" dirty="0">
                          <a:effectLst/>
                        </a:rPr>
                        <a:t>B317A_A101730CAB08_VAC_K06_01 in alarm (</a:t>
                      </a:r>
                      <a:r>
                        <a:rPr lang="sv-SE" sz="800" dirty="0" err="1">
                          <a:effectLst/>
                        </a:rPr>
                        <a:t>this</a:t>
                      </a:r>
                      <a:r>
                        <a:rPr lang="sv-SE" sz="800" baseline="0" dirty="0">
                          <a:effectLst/>
                        </a:rPr>
                        <a:t> </a:t>
                      </a:r>
                      <a:r>
                        <a:rPr lang="sv-SE" sz="800" baseline="0" dirty="0" err="1">
                          <a:effectLst/>
                        </a:rPr>
                        <a:t>points</a:t>
                      </a:r>
                      <a:r>
                        <a:rPr lang="sv-SE" sz="800" baseline="0" dirty="0">
                          <a:effectLst/>
                        </a:rPr>
                        <a:t> to a </a:t>
                      </a:r>
                      <a:r>
                        <a:rPr lang="sv-SE" sz="800" baseline="0" dirty="0" err="1">
                          <a:effectLst/>
                        </a:rPr>
                        <a:t>specific</a:t>
                      </a:r>
                      <a:r>
                        <a:rPr lang="sv-SE" sz="800" baseline="0" dirty="0">
                          <a:effectLst/>
                        </a:rPr>
                        <a:t> </a:t>
                      </a:r>
                      <a:r>
                        <a:rPr lang="sv-SE" sz="800" baseline="0" dirty="0" err="1">
                          <a:effectLst/>
                        </a:rPr>
                        <a:t>card</a:t>
                      </a:r>
                      <a:r>
                        <a:rPr lang="sv-SE" sz="800" baseline="0" dirty="0">
                          <a:effectLst/>
                        </a:rPr>
                        <a:t>)</a:t>
                      </a:r>
                      <a:endParaRPr lang="sv-SE" sz="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sv-SE" sz="8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8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Not B317A_A101730CAB08_VAC_K06.O_ALARM (</a:t>
                      </a:r>
                      <a:r>
                        <a:rPr lang="sv-SE" sz="800" dirty="0" err="1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this</a:t>
                      </a:r>
                      <a:r>
                        <a:rPr lang="sv-SE" sz="8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cover the </a:t>
                      </a:r>
                      <a:r>
                        <a:rPr lang="sv-SE" sz="800" dirty="0" err="1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whole</a:t>
                      </a:r>
                      <a:r>
                        <a:rPr lang="sv-SE" sz="800" baseline="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sv-SE" sz="800" baseline="0" dirty="0" err="1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node</a:t>
                      </a:r>
                      <a:r>
                        <a:rPr lang="sv-SE" sz="800" baseline="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)</a:t>
                      </a:r>
                      <a:endParaRPr lang="sv-SE" sz="8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2654734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DI</a:t>
                      </a:r>
                      <a:endParaRPr lang="sv-SE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I_OPEN_C</a:t>
                      </a:r>
                      <a:endParaRPr lang="sv-SE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From TANGO</a:t>
                      </a:r>
                      <a:endParaRPr lang="sv-SE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4914551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DI</a:t>
                      </a:r>
                      <a:endParaRPr lang="sv-SE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I_CLOSE_C</a:t>
                      </a:r>
                      <a:endParaRPr lang="sv-SE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From TANGO</a:t>
                      </a:r>
                      <a:endParaRPr lang="sv-SE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1791935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DI</a:t>
                      </a:r>
                      <a:endParaRPr lang="sv-SE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I_OPEN_S</a:t>
                      </a:r>
                      <a:endParaRPr lang="sv-SE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B317A_EA10_VAC_VGOC01_OPEN.S</a:t>
                      </a:r>
                      <a:endParaRPr lang="sv-SE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9093753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DI</a:t>
                      </a:r>
                      <a:endParaRPr lang="sv-SE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I_CLOSE_S</a:t>
                      </a:r>
                      <a:endParaRPr lang="sv-SE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B317A_EA10_VAC_VGOC01_CLOSE.S</a:t>
                      </a:r>
                      <a:endParaRPr lang="sv-SE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1754365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DI</a:t>
                      </a:r>
                      <a:endParaRPr lang="sv-SE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I_ RESET</a:t>
                      </a:r>
                      <a:endParaRPr lang="sv-SE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From TANGO</a:t>
                      </a:r>
                      <a:endParaRPr lang="sv-SE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6113468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DI</a:t>
                      </a:r>
                      <a:endParaRPr lang="sv-SE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I_DISABLE</a:t>
                      </a:r>
                      <a:endParaRPr lang="sv-SE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From TANGO</a:t>
                      </a:r>
                      <a:endParaRPr lang="sv-SE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061383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AI</a:t>
                      </a:r>
                      <a:endParaRPr lang="sv-SE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I_DURATION</a:t>
                      </a:r>
                      <a:endParaRPr lang="sv-SE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 s</a:t>
                      </a:r>
                      <a:endParaRPr lang="sv-SE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84317762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DO</a:t>
                      </a:r>
                      <a:endParaRPr lang="sv-SE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O_OPEN</a:t>
                      </a:r>
                      <a:endParaRPr lang="sv-SE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B317A_EA10_VAC_VGOC01_OPEN.Q</a:t>
                      </a:r>
                      <a:endParaRPr lang="sv-SE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4703237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DO</a:t>
                      </a:r>
                      <a:endParaRPr lang="sv-SE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O_ALARM</a:t>
                      </a:r>
                      <a:endParaRPr lang="sv-SE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Level 1</a:t>
                      </a:r>
                      <a:endParaRPr lang="sv-SE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856946618"/>
                  </a:ext>
                </a:extLst>
              </a:tr>
            </a:tbl>
          </a:graphicData>
        </a:graphic>
      </p:graphicFrame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665691" y="3245602"/>
            <a:ext cx="4354366" cy="115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03079" tIns="12696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sv-SE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B</a:t>
            </a:r>
            <a:r>
              <a:rPr kumimoji="0" lang="en-US" altLang="sv-SE" sz="13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317A_EA10_VAC_VGOC01</a:t>
            </a:r>
            <a:endParaRPr kumimoji="0" lang="en-US" altLang="sv-SE" sz="1300" b="0" i="0" u="none" strike="noStrike" cap="none" normalizeH="0" baseline="0" dirty="0">
              <a:ln>
                <a:noFill/>
              </a:ln>
              <a:solidFill>
                <a:srgbClr val="5B9BD5"/>
              </a:solidFill>
              <a:effectLst/>
              <a:latin typeface="Calibri Light" panose="020F03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sv-S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Type: Valve, type 1</a:t>
            </a:r>
            <a:endParaRPr kumimoji="0" lang="sv-SE" altLang="sv-SE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sv-S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Description: 63CF valve between Anode and Mono chamber</a:t>
            </a:r>
            <a:endParaRPr kumimoji="0" lang="sv-SE" altLang="sv-SE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sv-S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Function: isolate X-ray anode from mono chamber</a:t>
            </a:r>
            <a:endParaRPr kumimoji="0" lang="sv-SE" altLang="sv-SE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altLang="sv-S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5098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SC_02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2499" r="8749" b="16389"/>
          <a:stretch>
            <a:fillRect/>
          </a:stretch>
        </p:blipFill>
        <p:spPr bwMode="auto">
          <a:xfrm>
            <a:off x="0" y="0"/>
            <a:ext cx="990600" cy="57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990600" y="272113"/>
            <a:ext cx="4000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16" idx="1"/>
          </p:cNvCxnSpPr>
          <p:nvPr/>
        </p:nvCxnSpPr>
        <p:spPr>
          <a:xfrm>
            <a:off x="4946425" y="272113"/>
            <a:ext cx="6254975" cy="1487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DSC_02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2499" r="8749" b="16389"/>
          <a:stretch>
            <a:fillRect/>
          </a:stretch>
        </p:blipFill>
        <p:spPr bwMode="auto">
          <a:xfrm>
            <a:off x="11201400" y="0"/>
            <a:ext cx="990600" cy="57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417420"/>
              </p:ext>
            </p:extLst>
          </p:nvPr>
        </p:nvGraphicFramePr>
        <p:xfrm>
          <a:off x="495300" y="652991"/>
          <a:ext cx="11255376" cy="113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902">
                  <a:extLst>
                    <a:ext uri="{9D8B030D-6E8A-4147-A177-3AD203B41FA5}">
                      <a16:colId xmlns:a16="http://schemas.microsoft.com/office/drawing/2014/main" val="21939103"/>
                    </a:ext>
                  </a:extLst>
                </a:gridCol>
                <a:gridCol w="7610474">
                  <a:extLst>
                    <a:ext uri="{9D8B030D-6E8A-4147-A177-3AD203B41FA5}">
                      <a16:colId xmlns:a16="http://schemas.microsoft.com/office/drawing/2014/main" val="72469199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sv-SE" dirty="0"/>
                        <a:t>PLC </a:t>
                      </a:r>
                      <a:r>
                        <a:rPr lang="sv-SE" dirty="0" err="1"/>
                        <a:t>Function</a:t>
                      </a:r>
                      <a:r>
                        <a:rPr lang="sv-SE" baseline="0" dirty="0"/>
                        <a:t> </a:t>
                      </a:r>
                      <a:r>
                        <a:rPr lang="sv-SE" baseline="0" dirty="0" err="1"/>
                        <a:t>control</a:t>
                      </a:r>
                      <a:endParaRPr lang="sv-S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1416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000" dirty="0"/>
                        <a:t>I_OPEN_FE_C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000" dirty="0" err="1"/>
                        <a:t>This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will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open</a:t>
                      </a:r>
                      <a:r>
                        <a:rPr lang="sv-SE" sz="1000" dirty="0"/>
                        <a:t> FE_VGFA, FE_VGMB02, FE_VGMB03, FE_VGMB04, O02_VGMB01, O02_VGMB02, </a:t>
                      </a:r>
                      <a:r>
                        <a:rPr lang="en-US" sz="1000" dirty="0"/>
                        <a:t>BS01/BS02 </a:t>
                      </a:r>
                      <a:r>
                        <a:rPr lang="sv-SE" sz="1000" dirty="0"/>
                        <a:t> and</a:t>
                      </a:r>
                      <a:r>
                        <a:rPr lang="en-US" sz="1000" dirty="0"/>
                        <a:t> </a:t>
                      </a:r>
                      <a:r>
                        <a:rPr lang="sv-SE" sz="1000" dirty="0"/>
                        <a:t>HA01</a:t>
                      </a:r>
                      <a:r>
                        <a:rPr lang="en-US" sz="1000" dirty="0"/>
                        <a:t>. </a:t>
                      </a:r>
                      <a:endParaRPr lang="sv-S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318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000" dirty="0"/>
                        <a:t>I_CLOSE_FE_C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dirty="0" err="1"/>
                        <a:t>This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will</a:t>
                      </a:r>
                      <a:r>
                        <a:rPr lang="sv-SE" sz="1000" dirty="0"/>
                        <a:t> </a:t>
                      </a:r>
                      <a:r>
                        <a:rPr lang="sv-SE" sz="1000" dirty="0" err="1"/>
                        <a:t>close</a:t>
                      </a:r>
                      <a:r>
                        <a:rPr lang="sv-SE" sz="1000" dirty="0"/>
                        <a:t> HA01, FE_VGMB02 and </a:t>
                      </a:r>
                      <a:r>
                        <a:rPr lang="en-US" sz="1000" dirty="0"/>
                        <a:t>BS01/BS02. </a:t>
                      </a:r>
                      <a:endParaRPr lang="sv-SE" sz="1000" dirty="0"/>
                    </a:p>
                    <a:p>
                      <a:endParaRPr lang="sv-S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15471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0183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5468" y="1007019"/>
            <a:ext cx="1852749" cy="804364"/>
          </a:xfrm>
        </p:spPr>
        <p:txBody>
          <a:bodyPr/>
          <a:lstStyle/>
          <a:p>
            <a:pPr marL="0" indent="0">
              <a:buNone/>
            </a:pPr>
            <a:r>
              <a:rPr lang="sv-SE" b="1" dirty="0"/>
              <a:t>AFS2008:3</a:t>
            </a:r>
          </a:p>
          <a:p>
            <a:endParaRPr lang="sv-S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74753" y="1981078"/>
            <a:ext cx="8801741" cy="3646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/>
              <a:t>A</a:t>
            </a:r>
            <a:r>
              <a:rPr lang="en-US" dirty="0" err="1"/>
              <a:t>rbetsmiljöverkets</a:t>
            </a:r>
            <a:r>
              <a:rPr lang="en-US" dirty="0"/>
              <a:t> </a:t>
            </a:r>
            <a:r>
              <a:rPr lang="en-US" b="1" dirty="0" err="1"/>
              <a:t>F</a:t>
            </a:r>
            <a:r>
              <a:rPr lang="en-US" dirty="0" err="1"/>
              <a:t>örfattnings</a:t>
            </a:r>
            <a:r>
              <a:rPr lang="en-US" dirty="0"/>
              <a:t> </a:t>
            </a:r>
            <a:r>
              <a:rPr lang="en-US" b="1" dirty="0" err="1"/>
              <a:t>S</a:t>
            </a:r>
            <a:r>
              <a:rPr lang="en-US" dirty="0" err="1"/>
              <a:t>amling</a:t>
            </a:r>
            <a:endParaRPr lang="en-US" dirty="0"/>
          </a:p>
          <a:p>
            <a:pPr marL="0" indent="0">
              <a:buNone/>
            </a:pPr>
            <a:endParaRPr lang="sv-SE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sv-SE" b="1" dirty="0"/>
              <a:t>Operators Manual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v-SE" b="1" dirty="0" err="1"/>
              <a:t>Maintenance</a:t>
            </a:r>
            <a:r>
              <a:rPr lang="sv-SE" b="1" dirty="0"/>
              <a:t> Manual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v-SE" b="1" dirty="0"/>
              <a:t>Installation </a:t>
            </a:r>
            <a:r>
              <a:rPr lang="sv-SE" b="1" dirty="0" err="1"/>
              <a:t>Instructions</a:t>
            </a:r>
            <a:endParaRPr lang="sv-SE" b="1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2291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Isosceles Triangle 32"/>
          <p:cNvSpPr/>
          <p:nvPr/>
        </p:nvSpPr>
        <p:spPr>
          <a:xfrm>
            <a:off x="2398361" y="1992116"/>
            <a:ext cx="4803968" cy="301998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Object</a:t>
            </a:r>
            <a:r>
              <a:rPr lang="sv-SE" dirty="0"/>
              <a:t> </a:t>
            </a:r>
            <a:r>
              <a:rPr lang="sv-SE" dirty="0" err="1"/>
              <a:t>oriented</a:t>
            </a:r>
            <a:r>
              <a:rPr lang="sv-SE" dirty="0"/>
              <a:t> </a:t>
            </a:r>
            <a:r>
              <a:rPr lang="sv-SE" dirty="0" err="1"/>
              <a:t>documentation</a:t>
            </a:r>
            <a:endParaRPr lang="sv-SE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762103" y="220326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8" t="5445" r="12631" b="5593"/>
          <a:stretch/>
        </p:blipFill>
        <p:spPr>
          <a:xfrm>
            <a:off x="4599555" y="2391463"/>
            <a:ext cx="376697" cy="4830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85776" y="2296720"/>
            <a:ext cx="4344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Overall </a:t>
            </a:r>
            <a:r>
              <a:rPr lang="sv-SE" dirty="0" err="1"/>
              <a:t>documents</a:t>
            </a:r>
            <a:r>
              <a:rPr lang="sv-SE" dirty="0"/>
              <a:t>. </a:t>
            </a:r>
            <a:r>
              <a:rPr lang="sv-SE" dirty="0" err="1"/>
              <a:t>Described</a:t>
            </a:r>
            <a:r>
              <a:rPr lang="sv-SE" dirty="0"/>
              <a:t> for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reader</a:t>
            </a:r>
            <a:endParaRPr lang="sv-SE" dirty="0"/>
          </a:p>
        </p:txBody>
      </p:sp>
      <p:pic>
        <p:nvPicPr>
          <p:cNvPr id="14" name="Picture 13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8" t="5445" r="12631" b="5593"/>
          <a:stretch/>
        </p:blipFill>
        <p:spPr>
          <a:xfrm>
            <a:off x="3704829" y="3468549"/>
            <a:ext cx="376697" cy="483015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8" t="5445" r="12631" b="5593"/>
          <a:stretch/>
        </p:blipFill>
        <p:spPr>
          <a:xfrm>
            <a:off x="4277107" y="3468549"/>
            <a:ext cx="376697" cy="483015"/>
          </a:xfrm>
          <a:prstGeom prst="rect">
            <a:avLst/>
          </a:prstGeom>
        </p:spPr>
      </p:pic>
      <p:pic>
        <p:nvPicPr>
          <p:cNvPr id="16" name="Picture 15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8" t="5445" r="12631" b="5593"/>
          <a:stretch/>
        </p:blipFill>
        <p:spPr>
          <a:xfrm>
            <a:off x="4849385" y="3468549"/>
            <a:ext cx="376697" cy="483015"/>
          </a:xfrm>
          <a:prstGeom prst="rect">
            <a:avLst/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8" t="5445" r="12631" b="5593"/>
          <a:stretch/>
        </p:blipFill>
        <p:spPr>
          <a:xfrm>
            <a:off x="5424700" y="3468549"/>
            <a:ext cx="376697" cy="483015"/>
          </a:xfrm>
          <a:prstGeom prst="rect">
            <a:avLst/>
          </a:prstGeom>
        </p:spPr>
      </p:pic>
      <p:pic>
        <p:nvPicPr>
          <p:cNvPr id="20" name="Picture 19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8" t="5445" r="12631" b="5593"/>
          <a:stretch/>
        </p:blipFill>
        <p:spPr>
          <a:xfrm>
            <a:off x="2913823" y="4437351"/>
            <a:ext cx="376697" cy="483015"/>
          </a:xfrm>
          <a:prstGeom prst="rect">
            <a:avLst/>
          </a:prstGeom>
        </p:spPr>
      </p:pic>
      <p:pic>
        <p:nvPicPr>
          <p:cNvPr id="21" name="Picture 20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8" t="5445" r="12631" b="5593"/>
          <a:stretch/>
        </p:blipFill>
        <p:spPr>
          <a:xfrm>
            <a:off x="3479881" y="4437351"/>
            <a:ext cx="376697" cy="483015"/>
          </a:xfrm>
          <a:prstGeom prst="rect">
            <a:avLst/>
          </a:prstGeom>
        </p:spPr>
      </p:pic>
      <p:pic>
        <p:nvPicPr>
          <p:cNvPr id="25" name="Picture 24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8" t="5445" r="12631" b="5593"/>
          <a:stretch/>
        </p:blipFill>
        <p:spPr>
          <a:xfrm>
            <a:off x="4045939" y="4437351"/>
            <a:ext cx="376697" cy="483015"/>
          </a:xfrm>
          <a:prstGeom prst="rect">
            <a:avLst/>
          </a:prstGeom>
        </p:spPr>
      </p:pic>
      <p:pic>
        <p:nvPicPr>
          <p:cNvPr id="26" name="Picture 25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8" t="5445" r="12631" b="5593"/>
          <a:stretch/>
        </p:blipFill>
        <p:spPr>
          <a:xfrm>
            <a:off x="4611997" y="4437351"/>
            <a:ext cx="376697" cy="483015"/>
          </a:xfrm>
          <a:prstGeom prst="rect">
            <a:avLst/>
          </a:prstGeom>
        </p:spPr>
      </p:pic>
      <p:pic>
        <p:nvPicPr>
          <p:cNvPr id="27" name="Picture 26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8" t="5445" r="12631" b="5593"/>
          <a:stretch/>
        </p:blipFill>
        <p:spPr>
          <a:xfrm>
            <a:off x="5178055" y="4437351"/>
            <a:ext cx="376697" cy="483015"/>
          </a:xfrm>
          <a:prstGeom prst="rect">
            <a:avLst/>
          </a:prstGeom>
        </p:spPr>
      </p:pic>
      <p:pic>
        <p:nvPicPr>
          <p:cNvPr id="28" name="Picture 27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8" t="5445" r="12631" b="5593"/>
          <a:stretch/>
        </p:blipFill>
        <p:spPr>
          <a:xfrm>
            <a:off x="5744113" y="4437351"/>
            <a:ext cx="376697" cy="483015"/>
          </a:xfrm>
          <a:prstGeom prst="rect">
            <a:avLst/>
          </a:prstGeom>
        </p:spPr>
      </p:pic>
      <p:pic>
        <p:nvPicPr>
          <p:cNvPr id="29" name="Picture 28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8" t="5445" r="12631" b="5593"/>
          <a:stretch/>
        </p:blipFill>
        <p:spPr>
          <a:xfrm>
            <a:off x="6310171" y="4437351"/>
            <a:ext cx="376697" cy="48301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310171" y="3475483"/>
            <a:ext cx="4608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Systems: </a:t>
            </a:r>
            <a:r>
              <a:rPr lang="sv-SE" dirty="0" err="1"/>
              <a:t>Fire</a:t>
            </a:r>
            <a:r>
              <a:rPr lang="sv-SE" dirty="0"/>
              <a:t>, </a:t>
            </a:r>
            <a:r>
              <a:rPr lang="sv-SE" dirty="0" err="1"/>
              <a:t>Beamlines</a:t>
            </a:r>
            <a:r>
              <a:rPr lang="sv-SE" dirty="0"/>
              <a:t>, </a:t>
            </a:r>
            <a:r>
              <a:rPr lang="sv-SE" dirty="0" err="1"/>
              <a:t>Safety</a:t>
            </a:r>
            <a:r>
              <a:rPr lang="sv-SE" dirty="0"/>
              <a:t>, Ring, </a:t>
            </a:r>
            <a:r>
              <a:rPr lang="sv-SE" dirty="0" err="1"/>
              <a:t>Linac</a:t>
            </a:r>
            <a:r>
              <a:rPr lang="sv-SE" dirty="0"/>
              <a:t> </a:t>
            </a:r>
            <a:r>
              <a:rPr lang="sv-SE" dirty="0" err="1"/>
              <a:t>etc</a:t>
            </a:r>
            <a:endParaRPr lang="sv-SE" dirty="0"/>
          </a:p>
        </p:txBody>
      </p:sp>
      <p:sp>
        <p:nvSpPr>
          <p:cNvPr id="32" name="TextBox 31"/>
          <p:cNvSpPr txBox="1"/>
          <p:nvPr/>
        </p:nvSpPr>
        <p:spPr>
          <a:xfrm>
            <a:off x="7315197" y="4454554"/>
            <a:ext cx="388818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Plant part: </a:t>
            </a:r>
            <a:r>
              <a:rPr lang="sv-SE" dirty="0" err="1"/>
              <a:t>Fire</a:t>
            </a:r>
            <a:r>
              <a:rPr lang="sv-SE" dirty="0"/>
              <a:t> in </a:t>
            </a:r>
            <a:r>
              <a:rPr lang="sv-SE" dirty="0" err="1"/>
              <a:t>room</a:t>
            </a:r>
            <a:r>
              <a:rPr lang="sv-SE" dirty="0"/>
              <a:t> A101730</a:t>
            </a:r>
          </a:p>
          <a:p>
            <a:r>
              <a:rPr lang="sv-SE" dirty="0" err="1"/>
              <a:t>Beamline</a:t>
            </a:r>
            <a:r>
              <a:rPr lang="sv-SE" dirty="0"/>
              <a:t> B317A </a:t>
            </a:r>
            <a:r>
              <a:rPr lang="sv-SE" dirty="0" err="1"/>
              <a:t>Functional</a:t>
            </a:r>
            <a:r>
              <a:rPr lang="sv-SE" dirty="0"/>
              <a:t> </a:t>
            </a:r>
            <a:r>
              <a:rPr lang="sv-SE" dirty="0" err="1"/>
              <a:t>Description</a:t>
            </a:r>
            <a:endParaRPr lang="sv-SE" dirty="0"/>
          </a:p>
          <a:p>
            <a:r>
              <a:rPr lang="sv-SE" dirty="0" err="1"/>
              <a:t>Beamline</a:t>
            </a:r>
            <a:r>
              <a:rPr lang="sv-SE" dirty="0"/>
              <a:t> B317A Operators Manual</a:t>
            </a:r>
          </a:p>
          <a:p>
            <a:r>
              <a:rPr lang="sv-SE" dirty="0" err="1"/>
              <a:t>Beamline</a:t>
            </a:r>
            <a:r>
              <a:rPr lang="sv-SE" dirty="0"/>
              <a:t> B317A SRP (</a:t>
            </a:r>
            <a:r>
              <a:rPr lang="sv-SE" dirty="0" err="1"/>
              <a:t>safety</a:t>
            </a:r>
            <a:r>
              <a:rPr lang="sv-SE" dirty="0"/>
              <a:t>)</a:t>
            </a:r>
          </a:p>
          <a:p>
            <a:r>
              <a:rPr lang="sv-SE" dirty="0"/>
              <a:t>Etc.</a:t>
            </a:r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84663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Isosceles Triangle 32"/>
          <p:cNvSpPr/>
          <p:nvPr/>
        </p:nvSpPr>
        <p:spPr>
          <a:xfrm>
            <a:off x="2398361" y="1992116"/>
            <a:ext cx="4803968" cy="301998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Object</a:t>
            </a:r>
            <a:r>
              <a:rPr lang="sv-SE" dirty="0"/>
              <a:t> </a:t>
            </a:r>
            <a:r>
              <a:rPr lang="sv-SE" dirty="0" err="1"/>
              <a:t>oriented</a:t>
            </a:r>
            <a:r>
              <a:rPr lang="sv-SE" dirty="0"/>
              <a:t> </a:t>
            </a:r>
            <a:r>
              <a:rPr lang="sv-SE" dirty="0" err="1"/>
              <a:t>documentation</a:t>
            </a:r>
            <a:endParaRPr lang="sv-SE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762103" y="220326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pic>
        <p:nvPicPr>
          <p:cNvPr id="28" name="Picture 27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8" t="5445" r="12631" b="5593"/>
          <a:stretch/>
        </p:blipFill>
        <p:spPr>
          <a:xfrm>
            <a:off x="5744113" y="4437351"/>
            <a:ext cx="376697" cy="48301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315197" y="4454554"/>
            <a:ext cx="388818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chemeClr val="bg1">
                    <a:lumMod val="95000"/>
                  </a:schemeClr>
                </a:solidFill>
              </a:rPr>
              <a:t>Plant part: </a:t>
            </a:r>
            <a:r>
              <a:rPr lang="sv-SE" dirty="0" err="1">
                <a:solidFill>
                  <a:schemeClr val="bg1">
                    <a:lumMod val="95000"/>
                  </a:schemeClr>
                </a:solidFill>
              </a:rPr>
              <a:t>Fire</a:t>
            </a:r>
            <a:r>
              <a:rPr lang="sv-SE" dirty="0">
                <a:solidFill>
                  <a:schemeClr val="bg1">
                    <a:lumMod val="95000"/>
                  </a:schemeClr>
                </a:solidFill>
              </a:rPr>
              <a:t> in </a:t>
            </a:r>
            <a:r>
              <a:rPr lang="sv-SE" dirty="0" err="1">
                <a:solidFill>
                  <a:schemeClr val="bg1">
                    <a:lumMod val="95000"/>
                  </a:schemeClr>
                </a:solidFill>
              </a:rPr>
              <a:t>room</a:t>
            </a:r>
            <a:r>
              <a:rPr lang="sv-SE" dirty="0">
                <a:solidFill>
                  <a:schemeClr val="bg1">
                    <a:lumMod val="95000"/>
                  </a:schemeClr>
                </a:solidFill>
              </a:rPr>
              <a:t> A101730</a:t>
            </a:r>
          </a:p>
          <a:p>
            <a:r>
              <a:rPr lang="sv-SE" dirty="0" err="1"/>
              <a:t>Beamline</a:t>
            </a:r>
            <a:r>
              <a:rPr lang="sv-SE" dirty="0"/>
              <a:t> B317A </a:t>
            </a:r>
            <a:r>
              <a:rPr lang="sv-SE" dirty="0" err="1"/>
              <a:t>Functional</a:t>
            </a:r>
            <a:r>
              <a:rPr lang="sv-SE" dirty="0"/>
              <a:t> </a:t>
            </a:r>
            <a:r>
              <a:rPr lang="sv-SE" dirty="0" err="1"/>
              <a:t>Description</a:t>
            </a:r>
            <a:endParaRPr lang="sv-SE" dirty="0"/>
          </a:p>
          <a:p>
            <a:r>
              <a:rPr lang="sv-SE" dirty="0" err="1">
                <a:solidFill>
                  <a:schemeClr val="bg1">
                    <a:lumMod val="95000"/>
                  </a:schemeClr>
                </a:solidFill>
              </a:rPr>
              <a:t>Beamline</a:t>
            </a:r>
            <a:r>
              <a:rPr lang="sv-SE" dirty="0">
                <a:solidFill>
                  <a:schemeClr val="bg1">
                    <a:lumMod val="95000"/>
                  </a:schemeClr>
                </a:solidFill>
              </a:rPr>
              <a:t> B317A Operators Manual</a:t>
            </a:r>
          </a:p>
          <a:p>
            <a:r>
              <a:rPr lang="sv-SE" dirty="0" err="1">
                <a:solidFill>
                  <a:schemeClr val="bg1">
                    <a:lumMod val="95000"/>
                  </a:schemeClr>
                </a:solidFill>
              </a:rPr>
              <a:t>Beamline</a:t>
            </a:r>
            <a:r>
              <a:rPr lang="sv-SE" dirty="0">
                <a:solidFill>
                  <a:schemeClr val="bg1">
                    <a:lumMod val="95000"/>
                  </a:schemeClr>
                </a:solidFill>
              </a:rPr>
              <a:t> B317A SRP (</a:t>
            </a:r>
            <a:r>
              <a:rPr lang="sv-SE" dirty="0" err="1">
                <a:solidFill>
                  <a:schemeClr val="bg1">
                    <a:lumMod val="95000"/>
                  </a:schemeClr>
                </a:solidFill>
              </a:rPr>
              <a:t>safety</a:t>
            </a:r>
            <a:r>
              <a:rPr lang="sv-SE" dirty="0">
                <a:solidFill>
                  <a:schemeClr val="bg1">
                    <a:lumMod val="95000"/>
                  </a:schemeClr>
                </a:solidFill>
              </a:rPr>
              <a:t>)</a:t>
            </a:r>
          </a:p>
          <a:p>
            <a:r>
              <a:rPr lang="sv-SE" dirty="0">
                <a:solidFill>
                  <a:schemeClr val="bg1">
                    <a:lumMod val="95000"/>
                  </a:schemeClr>
                </a:solidFill>
              </a:rPr>
              <a:t>Etc.</a:t>
            </a:r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86023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6428" y="103868"/>
            <a:ext cx="2091612" cy="1325563"/>
          </a:xfrm>
        </p:spPr>
        <p:txBody>
          <a:bodyPr/>
          <a:lstStyle/>
          <a:p>
            <a:r>
              <a:rPr lang="sv-SE" dirty="0" err="1"/>
              <a:t>Objects</a:t>
            </a:r>
            <a:endParaRPr lang="sv-SE" dirty="0"/>
          </a:p>
        </p:txBody>
      </p:sp>
      <p:grpSp>
        <p:nvGrpSpPr>
          <p:cNvPr id="5" name="Group 4"/>
          <p:cNvGrpSpPr/>
          <p:nvPr/>
        </p:nvGrpSpPr>
        <p:grpSpPr>
          <a:xfrm>
            <a:off x="957578" y="1854168"/>
            <a:ext cx="10884711" cy="677110"/>
            <a:chOff x="77351" y="759445"/>
            <a:chExt cx="6586014" cy="118235"/>
          </a:xfrm>
        </p:grpSpPr>
        <p:sp>
          <p:nvSpPr>
            <p:cNvPr id="3" name="TextBox 2"/>
            <p:cNvSpPr txBox="1"/>
            <p:nvPr/>
          </p:nvSpPr>
          <p:spPr>
            <a:xfrm>
              <a:off x="77351" y="823937"/>
              <a:ext cx="6586014" cy="53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/>
                <a:t>https://alfresco.maxiv.lu.se/share/page/site/maxiv/document-details?nodeRef=workspace://SpacesStore/8daf032c-a0cb-44ae-bccf-e69f8348484a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7351" y="759445"/>
              <a:ext cx="2118478" cy="64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 err="1"/>
                <a:t>Object</a:t>
              </a:r>
              <a:r>
                <a:rPr lang="sv-SE" dirty="0"/>
                <a:t> types.docx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4225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6428" y="103868"/>
            <a:ext cx="2091612" cy="1325563"/>
          </a:xfrm>
        </p:spPr>
        <p:txBody>
          <a:bodyPr/>
          <a:lstStyle/>
          <a:p>
            <a:r>
              <a:rPr lang="sv-SE" dirty="0" err="1"/>
              <a:t>Objects</a:t>
            </a:r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23" y="1027906"/>
            <a:ext cx="6121910" cy="575291"/>
          </a:xfrm>
          <a:prstGeom prst="rect">
            <a:avLst/>
          </a:prstGeom>
        </p:spPr>
      </p:pic>
      <p:grpSp>
        <p:nvGrpSpPr>
          <p:cNvPr id="10" name="Group 4"/>
          <p:cNvGrpSpPr>
            <a:grpSpLocks noChangeAspect="1"/>
          </p:cNvGrpSpPr>
          <p:nvPr/>
        </p:nvGrpSpPr>
        <p:grpSpPr bwMode="auto">
          <a:xfrm>
            <a:off x="166688" y="1031876"/>
            <a:ext cx="6229350" cy="4557713"/>
            <a:chOff x="105" y="650"/>
            <a:chExt cx="3924" cy="2871"/>
          </a:xfrm>
        </p:grpSpPr>
        <p:sp>
          <p:nvSpPr>
            <p:cNvPr id="11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5" y="1065"/>
              <a:ext cx="3924" cy="2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39" y="650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139" y="756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139" y="863"/>
              <a:ext cx="120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111" y="1064"/>
              <a:ext cx="40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Object type: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9"/>
            <p:cNvSpPr>
              <a:spLocks noChangeArrowheads="1"/>
            </p:cNvSpPr>
            <p:nvPr/>
          </p:nvSpPr>
          <p:spPr bwMode="auto">
            <a:xfrm>
              <a:off x="478" y="1064"/>
              <a:ext cx="5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0"/>
            <p:cNvSpPr>
              <a:spLocks noChangeArrowheads="1"/>
            </p:cNvSpPr>
            <p:nvPr/>
          </p:nvSpPr>
          <p:spPr bwMode="auto">
            <a:xfrm>
              <a:off x="836" y="1064"/>
              <a:ext cx="31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Analogue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1"/>
            <p:cNvSpPr>
              <a:spLocks noChangeArrowheads="1"/>
            </p:cNvSpPr>
            <p:nvPr/>
          </p:nvSpPr>
          <p:spPr bwMode="auto">
            <a:xfrm>
              <a:off x="1112" y="1064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2"/>
            <p:cNvSpPr>
              <a:spLocks noChangeArrowheads="1"/>
            </p:cNvSpPr>
            <p:nvPr/>
          </p:nvSpPr>
          <p:spPr bwMode="auto">
            <a:xfrm>
              <a:off x="1128" y="1064"/>
              <a:ext cx="18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Read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13"/>
            <p:cNvSpPr>
              <a:spLocks noChangeArrowheads="1"/>
            </p:cNvSpPr>
            <p:nvPr/>
          </p:nvSpPr>
          <p:spPr bwMode="auto">
            <a:xfrm>
              <a:off x="1275" y="1064"/>
              <a:ext cx="26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, Type 1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14"/>
            <p:cNvSpPr>
              <a:spLocks noChangeArrowheads="1"/>
            </p:cNvSpPr>
            <p:nvPr/>
          </p:nvSpPr>
          <p:spPr bwMode="auto">
            <a:xfrm>
              <a:off x="1504" y="1064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15"/>
            <p:cNvSpPr>
              <a:spLocks noChangeArrowheads="1"/>
            </p:cNvSpPr>
            <p:nvPr/>
          </p:nvSpPr>
          <p:spPr bwMode="auto">
            <a:xfrm>
              <a:off x="111" y="1152"/>
              <a:ext cx="40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Description: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16"/>
            <p:cNvSpPr>
              <a:spLocks noChangeArrowheads="1"/>
            </p:cNvSpPr>
            <p:nvPr/>
          </p:nvSpPr>
          <p:spPr bwMode="auto">
            <a:xfrm>
              <a:off x="473" y="1152"/>
              <a:ext cx="5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17"/>
            <p:cNvSpPr>
              <a:spLocks noChangeArrowheads="1"/>
            </p:cNvSpPr>
            <p:nvPr/>
          </p:nvSpPr>
          <p:spPr bwMode="auto">
            <a:xfrm>
              <a:off x="836" y="1152"/>
              <a:ext cx="77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A sensor will transmit an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18"/>
            <p:cNvSpPr>
              <a:spLocks noChangeArrowheads="1"/>
            </p:cNvSpPr>
            <p:nvPr/>
          </p:nvSpPr>
          <p:spPr bwMode="auto">
            <a:xfrm>
              <a:off x="1573" y="1152"/>
              <a:ext cx="12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analogue value. It can be for example be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19"/>
            <p:cNvSpPr>
              <a:spLocks noChangeArrowheads="1"/>
            </p:cNvSpPr>
            <p:nvPr/>
          </p:nvSpPr>
          <p:spPr bwMode="auto">
            <a:xfrm>
              <a:off x="2758" y="1152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20"/>
            <p:cNvSpPr>
              <a:spLocks noChangeArrowheads="1"/>
            </p:cNvSpPr>
            <p:nvPr/>
          </p:nvSpPr>
          <p:spPr bwMode="auto">
            <a:xfrm>
              <a:off x="2775" y="1152"/>
              <a:ext cx="7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4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21"/>
            <p:cNvSpPr>
              <a:spLocks noChangeArrowheads="1"/>
            </p:cNvSpPr>
            <p:nvPr/>
          </p:nvSpPr>
          <p:spPr bwMode="auto">
            <a:xfrm>
              <a:off x="2812" y="1152"/>
              <a:ext cx="6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-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22"/>
            <p:cNvSpPr>
              <a:spLocks noChangeArrowheads="1"/>
            </p:cNvSpPr>
            <p:nvPr/>
          </p:nvSpPr>
          <p:spPr bwMode="auto">
            <a:xfrm>
              <a:off x="2834" y="1152"/>
              <a:ext cx="3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20mA or 0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23"/>
            <p:cNvSpPr>
              <a:spLocks noChangeArrowheads="1"/>
            </p:cNvSpPr>
            <p:nvPr/>
          </p:nvSpPr>
          <p:spPr bwMode="auto">
            <a:xfrm>
              <a:off x="3138" y="1152"/>
              <a:ext cx="6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-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24"/>
            <p:cNvSpPr>
              <a:spLocks noChangeArrowheads="1"/>
            </p:cNvSpPr>
            <p:nvPr/>
          </p:nvSpPr>
          <p:spPr bwMode="auto">
            <a:xfrm>
              <a:off x="3160" y="1152"/>
              <a:ext cx="17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10V.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25"/>
            <p:cNvSpPr>
              <a:spLocks noChangeArrowheads="1"/>
            </p:cNvSpPr>
            <p:nvPr/>
          </p:nvSpPr>
          <p:spPr bwMode="auto">
            <a:xfrm>
              <a:off x="3293" y="1152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Rectangle 26"/>
            <p:cNvSpPr>
              <a:spLocks noChangeArrowheads="1"/>
            </p:cNvSpPr>
            <p:nvPr/>
          </p:nvSpPr>
          <p:spPr bwMode="auto">
            <a:xfrm>
              <a:off x="3309" y="1152"/>
              <a:ext cx="40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Specify type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27"/>
            <p:cNvSpPr>
              <a:spLocks noChangeArrowheads="1"/>
            </p:cNvSpPr>
            <p:nvPr/>
          </p:nvSpPr>
          <p:spPr bwMode="auto">
            <a:xfrm>
              <a:off x="836" y="1240"/>
              <a:ext cx="47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of sensor here.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28"/>
            <p:cNvSpPr>
              <a:spLocks noChangeArrowheads="1"/>
            </p:cNvSpPr>
            <p:nvPr/>
          </p:nvSpPr>
          <p:spPr bwMode="auto">
            <a:xfrm>
              <a:off x="1274" y="1240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29"/>
            <p:cNvSpPr>
              <a:spLocks noChangeArrowheads="1"/>
            </p:cNvSpPr>
            <p:nvPr/>
          </p:nvSpPr>
          <p:spPr bwMode="auto">
            <a:xfrm>
              <a:off x="1291" y="1240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Rectangle 30"/>
            <p:cNvSpPr>
              <a:spLocks noChangeArrowheads="1"/>
            </p:cNvSpPr>
            <p:nvPr/>
          </p:nvSpPr>
          <p:spPr bwMode="auto">
            <a:xfrm>
              <a:off x="111" y="1328"/>
              <a:ext cx="32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Function: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Rectangle 31"/>
            <p:cNvSpPr>
              <a:spLocks noChangeArrowheads="1"/>
            </p:cNvSpPr>
            <p:nvPr/>
          </p:nvSpPr>
          <p:spPr bwMode="auto">
            <a:xfrm>
              <a:off x="391" y="1328"/>
              <a:ext cx="5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" name="Rectangle 32"/>
            <p:cNvSpPr>
              <a:spLocks noChangeArrowheads="1"/>
            </p:cNvSpPr>
            <p:nvPr/>
          </p:nvSpPr>
          <p:spPr bwMode="auto">
            <a:xfrm>
              <a:off x="399" y="1328"/>
              <a:ext cx="5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836" y="1328"/>
              <a:ext cx="262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The object shall read analogue value and if necessary convert to engineer units.  It must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Rectangle 34"/>
            <p:cNvSpPr>
              <a:spLocks noChangeArrowheads="1"/>
            </p:cNvSpPr>
            <p:nvPr/>
          </p:nvSpPr>
          <p:spPr bwMode="auto">
            <a:xfrm>
              <a:off x="836" y="1416"/>
              <a:ext cx="85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supervise the value and set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Rectangle 35"/>
            <p:cNvSpPr>
              <a:spLocks noChangeArrowheads="1"/>
            </p:cNvSpPr>
            <p:nvPr/>
          </p:nvSpPr>
          <p:spPr bwMode="auto">
            <a:xfrm>
              <a:off x="1647" y="1416"/>
              <a:ext cx="337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WARNING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1949" y="1416"/>
              <a:ext cx="19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s and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Rectangle 37"/>
            <p:cNvSpPr>
              <a:spLocks noChangeArrowheads="1"/>
            </p:cNvSpPr>
            <p:nvPr/>
          </p:nvSpPr>
          <p:spPr bwMode="auto">
            <a:xfrm>
              <a:off x="2104" y="1416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" name="Rectangle 38"/>
            <p:cNvSpPr>
              <a:spLocks noChangeArrowheads="1"/>
            </p:cNvSpPr>
            <p:nvPr/>
          </p:nvSpPr>
          <p:spPr bwMode="auto">
            <a:xfrm>
              <a:off x="2120" y="1416"/>
              <a:ext cx="25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ALARM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Rectangle 39"/>
            <p:cNvSpPr>
              <a:spLocks noChangeArrowheads="1"/>
            </p:cNvSpPr>
            <p:nvPr/>
          </p:nvSpPr>
          <p:spPr bwMode="auto">
            <a:xfrm>
              <a:off x="2335" y="1416"/>
              <a:ext cx="828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s in case limits are crossed.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Rectangle 40"/>
            <p:cNvSpPr>
              <a:spLocks noChangeArrowheads="1"/>
            </p:cNvSpPr>
            <p:nvPr/>
          </p:nvSpPr>
          <p:spPr bwMode="auto">
            <a:xfrm>
              <a:off x="3125" y="1416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" name="Rectangle 41"/>
            <p:cNvSpPr>
              <a:spLocks noChangeArrowheads="1"/>
            </p:cNvSpPr>
            <p:nvPr/>
          </p:nvSpPr>
          <p:spPr bwMode="auto">
            <a:xfrm>
              <a:off x="836" y="1505"/>
              <a:ext cx="204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It should indicate an alarm if value has an over range or under range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Rectangle 42"/>
            <p:cNvSpPr>
              <a:spLocks noChangeArrowheads="1"/>
            </p:cNvSpPr>
            <p:nvPr/>
          </p:nvSpPr>
          <p:spPr bwMode="auto">
            <a:xfrm>
              <a:off x="2833" y="1505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Rectangle 43"/>
            <p:cNvSpPr>
              <a:spLocks noChangeArrowheads="1"/>
            </p:cNvSpPr>
            <p:nvPr/>
          </p:nvSpPr>
          <p:spPr bwMode="auto">
            <a:xfrm>
              <a:off x="836" y="1592"/>
              <a:ext cx="121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It should be configurable to enable High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" name="Rectangle 44"/>
            <p:cNvSpPr>
              <a:spLocks noChangeArrowheads="1"/>
            </p:cNvSpPr>
            <p:nvPr/>
          </p:nvSpPr>
          <p:spPr bwMode="auto">
            <a:xfrm>
              <a:off x="2005" y="1592"/>
              <a:ext cx="110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High, High, Low and LowLow ALARM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3074" y="1592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3" name="Rectangle 46"/>
            <p:cNvSpPr>
              <a:spLocks noChangeArrowheads="1"/>
            </p:cNvSpPr>
            <p:nvPr/>
          </p:nvSpPr>
          <p:spPr bwMode="auto">
            <a:xfrm>
              <a:off x="3090" y="1592"/>
              <a:ext cx="16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and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4" name="Rectangle 47"/>
            <p:cNvSpPr>
              <a:spLocks noChangeArrowheads="1"/>
            </p:cNvSpPr>
            <p:nvPr/>
          </p:nvSpPr>
          <p:spPr bwMode="auto">
            <a:xfrm>
              <a:off x="3216" y="1592"/>
              <a:ext cx="337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WARNING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Rectangle 48"/>
            <p:cNvSpPr>
              <a:spLocks noChangeArrowheads="1"/>
            </p:cNvSpPr>
            <p:nvPr/>
          </p:nvSpPr>
          <p:spPr bwMode="auto">
            <a:xfrm>
              <a:off x="3517" y="1592"/>
              <a:ext cx="8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s.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6" name="Rectangle 49"/>
            <p:cNvSpPr>
              <a:spLocks noChangeArrowheads="1"/>
            </p:cNvSpPr>
            <p:nvPr/>
          </p:nvSpPr>
          <p:spPr bwMode="auto">
            <a:xfrm>
              <a:off x="3564" y="1592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" name="Rectangle 50"/>
            <p:cNvSpPr>
              <a:spLocks noChangeArrowheads="1"/>
            </p:cNvSpPr>
            <p:nvPr/>
          </p:nvSpPr>
          <p:spPr bwMode="auto">
            <a:xfrm>
              <a:off x="836" y="1681"/>
              <a:ext cx="1327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Duration, filter </a:t>
              </a:r>
              <a:r>
                <a:rPr kumimoji="0" lang="sv-SE" altLang="sv-SE" sz="9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time</a:t>
              </a:r>
              <a:r>
                <a:rPr kumimoji="0" lang="sv-SE" altLang="sv-SE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kumimoji="0" lang="sv-SE" altLang="sv-SE" sz="9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should</a:t>
              </a:r>
              <a:r>
                <a:rPr kumimoji="0" lang="sv-SE" altLang="sv-SE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be </a:t>
              </a:r>
              <a:r>
                <a:rPr kumimoji="0" lang="sv-SE" altLang="sv-SE" sz="9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configurable</a:t>
              </a:r>
              <a:r>
                <a:rPr kumimoji="0" lang="sv-SE" altLang="sv-SE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kumimoji="0" lang="sv-SE" altLang="sv-S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" name="Rectangle 51"/>
            <p:cNvSpPr>
              <a:spLocks noChangeArrowheads="1"/>
            </p:cNvSpPr>
            <p:nvPr/>
          </p:nvSpPr>
          <p:spPr bwMode="auto">
            <a:xfrm>
              <a:off x="2121" y="1681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Rectangle 52"/>
            <p:cNvSpPr>
              <a:spLocks noChangeArrowheads="1"/>
            </p:cNvSpPr>
            <p:nvPr/>
          </p:nvSpPr>
          <p:spPr bwMode="auto">
            <a:xfrm>
              <a:off x="2138" y="1681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" name="Rectangle 53"/>
            <p:cNvSpPr>
              <a:spLocks noChangeArrowheads="1"/>
            </p:cNvSpPr>
            <p:nvPr/>
          </p:nvSpPr>
          <p:spPr bwMode="auto">
            <a:xfrm>
              <a:off x="111" y="1768"/>
              <a:ext cx="28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Alarms/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" name="Rectangle 54"/>
            <p:cNvSpPr>
              <a:spLocks noChangeArrowheads="1"/>
            </p:cNvSpPr>
            <p:nvPr/>
          </p:nvSpPr>
          <p:spPr bwMode="auto">
            <a:xfrm>
              <a:off x="351" y="1768"/>
              <a:ext cx="29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Warning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2" name="Rectangle 55"/>
            <p:cNvSpPr>
              <a:spLocks noChangeArrowheads="1"/>
            </p:cNvSpPr>
            <p:nvPr/>
          </p:nvSpPr>
          <p:spPr bwMode="auto">
            <a:xfrm>
              <a:off x="606" y="1768"/>
              <a:ext cx="5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: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3" name="Rectangle 56"/>
            <p:cNvSpPr>
              <a:spLocks noChangeArrowheads="1"/>
            </p:cNvSpPr>
            <p:nvPr/>
          </p:nvSpPr>
          <p:spPr bwMode="auto">
            <a:xfrm>
              <a:off x="627" y="1768"/>
              <a:ext cx="5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4" name="Rectangle 57"/>
            <p:cNvSpPr>
              <a:spLocks noChangeArrowheads="1"/>
            </p:cNvSpPr>
            <p:nvPr/>
          </p:nvSpPr>
          <p:spPr bwMode="auto">
            <a:xfrm>
              <a:off x="836" y="1768"/>
              <a:ext cx="24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Alarms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5" name="Rectangle 58"/>
            <p:cNvSpPr>
              <a:spLocks noChangeArrowheads="1"/>
            </p:cNvSpPr>
            <p:nvPr/>
          </p:nvSpPr>
          <p:spPr bwMode="auto">
            <a:xfrm>
              <a:off x="1040" y="1768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6" name="Rectangle 59"/>
            <p:cNvSpPr>
              <a:spLocks noChangeArrowheads="1"/>
            </p:cNvSpPr>
            <p:nvPr/>
          </p:nvSpPr>
          <p:spPr bwMode="auto">
            <a:xfrm>
              <a:off x="836" y="1845"/>
              <a:ext cx="204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7" name="Rectangle 60"/>
            <p:cNvSpPr>
              <a:spLocks noChangeArrowheads="1"/>
            </p:cNvSpPr>
            <p:nvPr/>
          </p:nvSpPr>
          <p:spPr bwMode="auto">
            <a:xfrm>
              <a:off x="836" y="1857"/>
              <a:ext cx="489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v-SE" altLang="sv-SE" sz="900" dirty="0">
                  <a:solidFill>
                    <a:srgbClr val="000000"/>
                  </a:solidFill>
                  <a:latin typeface="Calibri" panose="020F0502020204030204" pitchFamily="34" charset="0"/>
                </a:rPr>
                <a:t>Equipment </a:t>
              </a:r>
              <a:r>
                <a:rPr lang="sv-SE" altLang="sv-SE" sz="9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Fault</a:t>
              </a:r>
              <a:endParaRPr kumimoji="0" lang="sv-SE" altLang="sv-S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8" name="Rectangle 61"/>
            <p:cNvSpPr>
              <a:spLocks noChangeArrowheads="1"/>
            </p:cNvSpPr>
            <p:nvPr/>
          </p:nvSpPr>
          <p:spPr bwMode="auto">
            <a:xfrm>
              <a:off x="1056" y="1857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altLang="sv-S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9" name="Rectangle 62"/>
            <p:cNvSpPr>
              <a:spLocks noChangeArrowheads="1"/>
            </p:cNvSpPr>
            <p:nvPr/>
          </p:nvSpPr>
          <p:spPr bwMode="auto">
            <a:xfrm>
              <a:off x="1378" y="1857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0" name="Rectangle 63"/>
            <p:cNvSpPr>
              <a:spLocks noChangeArrowheads="1"/>
            </p:cNvSpPr>
            <p:nvPr/>
          </p:nvSpPr>
          <p:spPr bwMode="auto">
            <a:xfrm>
              <a:off x="836" y="1944"/>
              <a:ext cx="32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High High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1" name="Rectangle 64"/>
            <p:cNvSpPr>
              <a:spLocks noChangeArrowheads="1"/>
            </p:cNvSpPr>
            <p:nvPr/>
          </p:nvSpPr>
          <p:spPr bwMode="auto">
            <a:xfrm>
              <a:off x="1118" y="1944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2" name="Rectangle 65"/>
            <p:cNvSpPr>
              <a:spLocks noChangeArrowheads="1"/>
            </p:cNvSpPr>
            <p:nvPr/>
          </p:nvSpPr>
          <p:spPr bwMode="auto">
            <a:xfrm>
              <a:off x="836" y="2033"/>
              <a:ext cx="2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Low Low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3" name="Rectangle 66"/>
            <p:cNvSpPr>
              <a:spLocks noChangeArrowheads="1"/>
            </p:cNvSpPr>
            <p:nvPr/>
          </p:nvSpPr>
          <p:spPr bwMode="auto">
            <a:xfrm>
              <a:off x="1091" y="2033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4" name="Rectangle 67"/>
            <p:cNvSpPr>
              <a:spLocks noChangeArrowheads="1"/>
            </p:cNvSpPr>
            <p:nvPr/>
          </p:nvSpPr>
          <p:spPr bwMode="auto">
            <a:xfrm>
              <a:off x="836" y="2120"/>
              <a:ext cx="10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W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5" name="Rectangle 68"/>
            <p:cNvSpPr>
              <a:spLocks noChangeArrowheads="1"/>
            </p:cNvSpPr>
            <p:nvPr/>
          </p:nvSpPr>
          <p:spPr bwMode="auto">
            <a:xfrm>
              <a:off x="900" y="2120"/>
              <a:ext cx="22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arning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6" name="Rectangle 69"/>
            <p:cNvSpPr>
              <a:spLocks noChangeArrowheads="1"/>
            </p:cNvSpPr>
            <p:nvPr/>
          </p:nvSpPr>
          <p:spPr bwMode="auto">
            <a:xfrm>
              <a:off x="1085" y="2120"/>
              <a:ext cx="6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s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7" name="Rectangle 70"/>
            <p:cNvSpPr>
              <a:spLocks noChangeArrowheads="1"/>
            </p:cNvSpPr>
            <p:nvPr/>
          </p:nvSpPr>
          <p:spPr bwMode="auto">
            <a:xfrm>
              <a:off x="1113" y="2120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8" name="Rectangle 71"/>
            <p:cNvSpPr>
              <a:spLocks noChangeArrowheads="1"/>
            </p:cNvSpPr>
            <p:nvPr/>
          </p:nvSpPr>
          <p:spPr bwMode="auto">
            <a:xfrm>
              <a:off x="1130" y="2120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9" name="Rectangle 72"/>
            <p:cNvSpPr>
              <a:spLocks noChangeArrowheads="1"/>
            </p:cNvSpPr>
            <p:nvPr/>
          </p:nvSpPr>
          <p:spPr bwMode="auto">
            <a:xfrm>
              <a:off x="836" y="2197"/>
              <a:ext cx="277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80" name="Rectangle 73"/>
            <p:cNvSpPr>
              <a:spLocks noChangeArrowheads="1"/>
            </p:cNvSpPr>
            <p:nvPr/>
          </p:nvSpPr>
          <p:spPr bwMode="auto">
            <a:xfrm>
              <a:off x="836" y="2209"/>
              <a:ext cx="17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High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1" name="Rectangle 74"/>
            <p:cNvSpPr>
              <a:spLocks noChangeArrowheads="1"/>
            </p:cNvSpPr>
            <p:nvPr/>
          </p:nvSpPr>
          <p:spPr bwMode="auto">
            <a:xfrm>
              <a:off x="969" y="2209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2" name="Rectangle 75"/>
            <p:cNvSpPr>
              <a:spLocks noChangeArrowheads="1"/>
            </p:cNvSpPr>
            <p:nvPr/>
          </p:nvSpPr>
          <p:spPr bwMode="auto">
            <a:xfrm>
              <a:off x="836" y="2296"/>
              <a:ext cx="157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Low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3" name="Rectangle 76"/>
            <p:cNvSpPr>
              <a:spLocks noChangeArrowheads="1"/>
            </p:cNvSpPr>
            <p:nvPr/>
          </p:nvSpPr>
          <p:spPr bwMode="auto">
            <a:xfrm>
              <a:off x="956" y="2296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4" name="Rectangle 77"/>
            <p:cNvSpPr>
              <a:spLocks noChangeArrowheads="1"/>
            </p:cNvSpPr>
            <p:nvPr/>
          </p:nvSpPr>
          <p:spPr bwMode="auto">
            <a:xfrm>
              <a:off x="111" y="2385"/>
              <a:ext cx="26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TANGO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5" name="Rectangle 78"/>
            <p:cNvSpPr>
              <a:spLocks noChangeArrowheads="1"/>
            </p:cNvSpPr>
            <p:nvPr/>
          </p:nvSpPr>
          <p:spPr bwMode="auto">
            <a:xfrm>
              <a:off x="332" y="2385"/>
              <a:ext cx="5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: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6" name="Rectangle 79"/>
            <p:cNvSpPr>
              <a:spLocks noChangeArrowheads="1"/>
            </p:cNvSpPr>
            <p:nvPr/>
          </p:nvSpPr>
          <p:spPr bwMode="auto">
            <a:xfrm>
              <a:off x="352" y="2385"/>
              <a:ext cx="5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7" name="Rectangle 80"/>
            <p:cNvSpPr>
              <a:spLocks noChangeArrowheads="1"/>
            </p:cNvSpPr>
            <p:nvPr/>
          </p:nvSpPr>
          <p:spPr bwMode="auto">
            <a:xfrm>
              <a:off x="836" y="2385"/>
              <a:ext cx="358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Indications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8" name="Rectangle 81"/>
            <p:cNvSpPr>
              <a:spLocks noChangeArrowheads="1"/>
            </p:cNvSpPr>
            <p:nvPr/>
          </p:nvSpPr>
          <p:spPr bwMode="auto">
            <a:xfrm>
              <a:off x="1156" y="2385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9" name="Rectangle 82"/>
            <p:cNvSpPr>
              <a:spLocks noChangeArrowheads="1"/>
            </p:cNvSpPr>
            <p:nvPr/>
          </p:nvSpPr>
          <p:spPr bwMode="auto">
            <a:xfrm>
              <a:off x="836" y="2462"/>
              <a:ext cx="320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90" name="Rectangle 83"/>
            <p:cNvSpPr>
              <a:spLocks noChangeArrowheads="1"/>
            </p:cNvSpPr>
            <p:nvPr/>
          </p:nvSpPr>
          <p:spPr bwMode="auto">
            <a:xfrm>
              <a:off x="836" y="2473"/>
              <a:ext cx="407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Alarm status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1" name="Rectangle 84"/>
            <p:cNvSpPr>
              <a:spLocks noChangeArrowheads="1"/>
            </p:cNvSpPr>
            <p:nvPr/>
          </p:nvSpPr>
          <p:spPr bwMode="auto">
            <a:xfrm>
              <a:off x="1205" y="2473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2" name="Rectangle 85"/>
            <p:cNvSpPr>
              <a:spLocks noChangeArrowheads="1"/>
            </p:cNvSpPr>
            <p:nvPr/>
          </p:nvSpPr>
          <p:spPr bwMode="auto">
            <a:xfrm>
              <a:off x="836" y="2561"/>
              <a:ext cx="288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Warning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3" name="Rectangle 86"/>
            <p:cNvSpPr>
              <a:spLocks noChangeArrowheads="1"/>
            </p:cNvSpPr>
            <p:nvPr/>
          </p:nvSpPr>
          <p:spPr bwMode="auto">
            <a:xfrm>
              <a:off x="1085" y="2561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4" name="Rectangle 87"/>
            <p:cNvSpPr>
              <a:spLocks noChangeArrowheads="1"/>
            </p:cNvSpPr>
            <p:nvPr/>
          </p:nvSpPr>
          <p:spPr bwMode="auto">
            <a:xfrm>
              <a:off x="1101" y="2561"/>
              <a:ext cx="21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status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5" name="Rectangle 88"/>
            <p:cNvSpPr>
              <a:spLocks noChangeArrowheads="1"/>
            </p:cNvSpPr>
            <p:nvPr/>
          </p:nvSpPr>
          <p:spPr bwMode="auto">
            <a:xfrm>
              <a:off x="1279" y="2561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6" name="Rectangle 89"/>
            <p:cNvSpPr>
              <a:spLocks noChangeArrowheads="1"/>
            </p:cNvSpPr>
            <p:nvPr/>
          </p:nvSpPr>
          <p:spPr bwMode="auto">
            <a:xfrm>
              <a:off x="836" y="2649"/>
              <a:ext cx="1007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Analogue Value in engineer units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7" name="Rectangle 90"/>
            <p:cNvSpPr>
              <a:spLocks noChangeArrowheads="1"/>
            </p:cNvSpPr>
            <p:nvPr/>
          </p:nvSpPr>
          <p:spPr bwMode="auto">
            <a:xfrm>
              <a:off x="1800" y="2649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8" name="Rectangle 91"/>
            <p:cNvSpPr>
              <a:spLocks noChangeArrowheads="1"/>
            </p:cNvSpPr>
            <p:nvPr/>
          </p:nvSpPr>
          <p:spPr bwMode="auto">
            <a:xfrm>
              <a:off x="836" y="2737"/>
              <a:ext cx="40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Manoeuvres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9" name="Rectangle 92"/>
            <p:cNvSpPr>
              <a:spLocks noChangeArrowheads="1"/>
            </p:cNvSpPr>
            <p:nvPr/>
          </p:nvSpPr>
          <p:spPr bwMode="auto">
            <a:xfrm>
              <a:off x="1203" y="2737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0" name="Rectangle 93"/>
            <p:cNvSpPr>
              <a:spLocks noChangeArrowheads="1"/>
            </p:cNvSpPr>
            <p:nvPr/>
          </p:nvSpPr>
          <p:spPr bwMode="auto">
            <a:xfrm>
              <a:off x="836" y="2814"/>
              <a:ext cx="367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01" name="Rectangle 94"/>
            <p:cNvSpPr>
              <a:spLocks noChangeArrowheads="1"/>
            </p:cNvSpPr>
            <p:nvPr/>
          </p:nvSpPr>
          <p:spPr bwMode="auto">
            <a:xfrm>
              <a:off x="836" y="2825"/>
              <a:ext cx="26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Disable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" name="Rectangle 95"/>
            <p:cNvSpPr>
              <a:spLocks noChangeArrowheads="1"/>
            </p:cNvSpPr>
            <p:nvPr/>
          </p:nvSpPr>
          <p:spPr bwMode="auto">
            <a:xfrm>
              <a:off x="1066" y="2825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" name="Rectangle 96"/>
            <p:cNvSpPr>
              <a:spLocks noChangeArrowheads="1"/>
            </p:cNvSpPr>
            <p:nvPr/>
          </p:nvSpPr>
          <p:spPr bwMode="auto">
            <a:xfrm>
              <a:off x="836" y="2913"/>
              <a:ext cx="38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Reset alarm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" name="Rectangle 97"/>
            <p:cNvSpPr>
              <a:spLocks noChangeArrowheads="1"/>
            </p:cNvSpPr>
            <p:nvPr/>
          </p:nvSpPr>
          <p:spPr bwMode="auto">
            <a:xfrm>
              <a:off x="1184" y="2913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" name="Rectangle 98"/>
            <p:cNvSpPr>
              <a:spLocks noChangeArrowheads="1"/>
            </p:cNvSpPr>
            <p:nvPr/>
          </p:nvSpPr>
          <p:spPr bwMode="auto">
            <a:xfrm>
              <a:off x="836" y="3001"/>
              <a:ext cx="64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High High limit value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" name="Rectangle 99"/>
            <p:cNvSpPr>
              <a:spLocks noChangeArrowheads="1"/>
            </p:cNvSpPr>
            <p:nvPr/>
          </p:nvSpPr>
          <p:spPr bwMode="auto">
            <a:xfrm>
              <a:off x="1440" y="3001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7" name="Rectangle 100"/>
            <p:cNvSpPr>
              <a:spLocks noChangeArrowheads="1"/>
            </p:cNvSpPr>
            <p:nvPr/>
          </p:nvSpPr>
          <p:spPr bwMode="auto">
            <a:xfrm>
              <a:off x="836" y="3089"/>
              <a:ext cx="517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High Limit Value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8" name="Rectangle 101"/>
            <p:cNvSpPr>
              <a:spLocks noChangeArrowheads="1"/>
            </p:cNvSpPr>
            <p:nvPr/>
          </p:nvSpPr>
          <p:spPr bwMode="auto">
            <a:xfrm>
              <a:off x="1312" y="3089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9" name="Rectangle 102"/>
            <p:cNvSpPr>
              <a:spLocks noChangeArrowheads="1"/>
            </p:cNvSpPr>
            <p:nvPr/>
          </p:nvSpPr>
          <p:spPr bwMode="auto">
            <a:xfrm>
              <a:off x="836" y="3177"/>
              <a:ext cx="50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Low Limit Value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0" name="Rectangle 103"/>
            <p:cNvSpPr>
              <a:spLocks noChangeArrowheads="1"/>
            </p:cNvSpPr>
            <p:nvPr/>
          </p:nvSpPr>
          <p:spPr bwMode="auto">
            <a:xfrm>
              <a:off x="1299" y="3177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1" name="Rectangle 104"/>
            <p:cNvSpPr>
              <a:spLocks noChangeArrowheads="1"/>
            </p:cNvSpPr>
            <p:nvPr/>
          </p:nvSpPr>
          <p:spPr bwMode="auto">
            <a:xfrm>
              <a:off x="836" y="3266"/>
              <a:ext cx="637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Low Low Limit Value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2" name="Rectangle 105"/>
            <p:cNvSpPr>
              <a:spLocks noChangeArrowheads="1"/>
            </p:cNvSpPr>
            <p:nvPr/>
          </p:nvSpPr>
          <p:spPr bwMode="auto">
            <a:xfrm>
              <a:off x="1435" y="3266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3" name="Rectangle 106"/>
            <p:cNvSpPr>
              <a:spLocks noChangeArrowheads="1"/>
            </p:cNvSpPr>
            <p:nvPr/>
          </p:nvSpPr>
          <p:spPr bwMode="auto">
            <a:xfrm>
              <a:off x="139" y="3353"/>
              <a:ext cx="5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14" name="Group 109"/>
          <p:cNvGrpSpPr>
            <a:grpSpLocks noChangeAspect="1"/>
          </p:cNvGrpSpPr>
          <p:nvPr/>
        </p:nvGrpSpPr>
        <p:grpSpPr bwMode="auto">
          <a:xfrm>
            <a:off x="5073651" y="2573338"/>
            <a:ext cx="6357938" cy="3835401"/>
            <a:chOff x="3196" y="1621"/>
            <a:chExt cx="4005" cy="2416"/>
          </a:xfrm>
        </p:grpSpPr>
        <p:sp>
          <p:nvSpPr>
            <p:cNvPr id="115" name="AutoShape 108"/>
            <p:cNvSpPr>
              <a:spLocks noChangeAspect="1" noChangeArrowheads="1" noTextEdit="1"/>
            </p:cNvSpPr>
            <p:nvPr/>
          </p:nvSpPr>
          <p:spPr bwMode="auto">
            <a:xfrm>
              <a:off x="3221" y="2036"/>
              <a:ext cx="3980" cy="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grpSp>
          <p:nvGrpSpPr>
            <p:cNvPr id="116" name="Group 310"/>
            <p:cNvGrpSpPr>
              <a:grpSpLocks/>
            </p:cNvGrpSpPr>
            <p:nvPr/>
          </p:nvGrpSpPr>
          <p:grpSpPr bwMode="auto">
            <a:xfrm>
              <a:off x="3196" y="1621"/>
              <a:ext cx="3688" cy="1899"/>
              <a:chOff x="3196" y="1621"/>
              <a:chExt cx="3688" cy="1899"/>
            </a:xfrm>
          </p:grpSpPr>
          <p:sp>
            <p:nvSpPr>
              <p:cNvPr id="202" name="Rectangle 110"/>
              <p:cNvSpPr>
                <a:spLocks noChangeArrowheads="1"/>
              </p:cNvSpPr>
              <p:nvPr/>
            </p:nvSpPr>
            <p:spPr bwMode="auto">
              <a:xfrm>
                <a:off x="3255" y="1621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3" name="Rectangle 111"/>
              <p:cNvSpPr>
                <a:spLocks noChangeArrowheads="1"/>
              </p:cNvSpPr>
              <p:nvPr/>
            </p:nvSpPr>
            <p:spPr bwMode="auto">
              <a:xfrm>
                <a:off x="3255" y="1727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4" name="Rectangle 112"/>
              <p:cNvSpPr>
                <a:spLocks noChangeArrowheads="1"/>
              </p:cNvSpPr>
              <p:nvPr/>
            </p:nvSpPr>
            <p:spPr bwMode="auto">
              <a:xfrm>
                <a:off x="3255" y="1834"/>
                <a:ext cx="122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1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5" name="Rectangle 113"/>
              <p:cNvSpPr>
                <a:spLocks noChangeArrowheads="1"/>
              </p:cNvSpPr>
              <p:nvPr/>
            </p:nvSpPr>
            <p:spPr bwMode="auto">
              <a:xfrm>
                <a:off x="3227" y="2035"/>
                <a:ext cx="58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6" name="Rectangle 114"/>
              <p:cNvSpPr>
                <a:spLocks noChangeArrowheads="1"/>
              </p:cNvSpPr>
              <p:nvPr/>
            </p:nvSpPr>
            <p:spPr bwMode="auto">
              <a:xfrm>
                <a:off x="3246" y="2035"/>
                <a:ext cx="313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nterface: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7" name="Rectangle 115"/>
              <p:cNvSpPr>
                <a:spLocks noChangeArrowheads="1"/>
              </p:cNvSpPr>
              <p:nvPr/>
            </p:nvSpPr>
            <p:spPr bwMode="auto">
              <a:xfrm>
                <a:off x="3520" y="2035"/>
                <a:ext cx="5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8" name="Rectangle 116"/>
              <p:cNvSpPr>
                <a:spLocks noChangeArrowheads="1"/>
              </p:cNvSpPr>
              <p:nvPr/>
            </p:nvSpPr>
            <p:spPr bwMode="auto">
              <a:xfrm>
                <a:off x="3202" y="2148"/>
                <a:ext cx="279" cy="107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09" name="Rectangle 117"/>
              <p:cNvSpPr>
                <a:spLocks noChangeArrowheads="1"/>
              </p:cNvSpPr>
              <p:nvPr/>
            </p:nvSpPr>
            <p:spPr bwMode="auto">
              <a:xfrm>
                <a:off x="3227" y="2148"/>
                <a:ext cx="229" cy="107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10" name="Rectangle 118"/>
              <p:cNvSpPr>
                <a:spLocks noChangeArrowheads="1"/>
              </p:cNvSpPr>
              <p:nvPr/>
            </p:nvSpPr>
            <p:spPr bwMode="auto">
              <a:xfrm>
                <a:off x="3276" y="2147"/>
                <a:ext cx="166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Type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1" name="Rectangle 119"/>
              <p:cNvSpPr>
                <a:spLocks noChangeArrowheads="1"/>
              </p:cNvSpPr>
              <p:nvPr/>
            </p:nvSpPr>
            <p:spPr bwMode="auto">
              <a:xfrm>
                <a:off x="3406" y="2147"/>
                <a:ext cx="50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2" name="Rectangle 120"/>
              <p:cNvSpPr>
                <a:spLocks noChangeArrowheads="1"/>
              </p:cNvSpPr>
              <p:nvPr/>
            </p:nvSpPr>
            <p:spPr bwMode="auto">
              <a:xfrm>
                <a:off x="3484" y="2148"/>
                <a:ext cx="1137" cy="107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13" name="Rectangle 121"/>
              <p:cNvSpPr>
                <a:spLocks noChangeArrowheads="1"/>
              </p:cNvSpPr>
              <p:nvPr/>
            </p:nvSpPr>
            <p:spPr bwMode="auto">
              <a:xfrm>
                <a:off x="3512" y="2148"/>
                <a:ext cx="1084" cy="107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14" name="Rectangle 122"/>
              <p:cNvSpPr>
                <a:spLocks noChangeArrowheads="1"/>
              </p:cNvSpPr>
              <p:nvPr/>
            </p:nvSpPr>
            <p:spPr bwMode="auto">
              <a:xfrm>
                <a:off x="3512" y="2147"/>
                <a:ext cx="263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Signal Id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5" name="Rectangle 123"/>
              <p:cNvSpPr>
                <a:spLocks noChangeArrowheads="1"/>
              </p:cNvSpPr>
              <p:nvPr/>
            </p:nvSpPr>
            <p:spPr bwMode="auto">
              <a:xfrm>
                <a:off x="3739" y="2147"/>
                <a:ext cx="50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6" name="Rectangle 124"/>
              <p:cNvSpPr>
                <a:spLocks noChangeArrowheads="1"/>
              </p:cNvSpPr>
              <p:nvPr/>
            </p:nvSpPr>
            <p:spPr bwMode="auto">
              <a:xfrm>
                <a:off x="4624" y="2148"/>
                <a:ext cx="2254" cy="107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17" name="Rectangle 125"/>
              <p:cNvSpPr>
                <a:spLocks noChangeArrowheads="1"/>
              </p:cNvSpPr>
              <p:nvPr/>
            </p:nvSpPr>
            <p:spPr bwMode="auto">
              <a:xfrm>
                <a:off x="4652" y="2148"/>
                <a:ext cx="2201" cy="107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18" name="Rectangle 126"/>
              <p:cNvSpPr>
                <a:spLocks noChangeArrowheads="1"/>
              </p:cNvSpPr>
              <p:nvPr/>
            </p:nvSpPr>
            <p:spPr bwMode="auto">
              <a:xfrm>
                <a:off x="4652" y="2147"/>
                <a:ext cx="345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Description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9" name="Rectangle 127"/>
              <p:cNvSpPr>
                <a:spLocks noChangeArrowheads="1"/>
              </p:cNvSpPr>
              <p:nvPr/>
            </p:nvSpPr>
            <p:spPr bwMode="auto">
              <a:xfrm>
                <a:off x="4961" y="2147"/>
                <a:ext cx="50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0" name="Rectangle 128"/>
              <p:cNvSpPr>
                <a:spLocks noChangeArrowheads="1"/>
              </p:cNvSpPr>
              <p:nvPr/>
            </p:nvSpPr>
            <p:spPr bwMode="auto">
              <a:xfrm>
                <a:off x="3196" y="2142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21" name="Rectangle 129"/>
              <p:cNvSpPr>
                <a:spLocks noChangeArrowheads="1"/>
              </p:cNvSpPr>
              <p:nvPr/>
            </p:nvSpPr>
            <p:spPr bwMode="auto">
              <a:xfrm>
                <a:off x="3196" y="2142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22" name="Rectangle 130"/>
              <p:cNvSpPr>
                <a:spLocks noChangeArrowheads="1"/>
              </p:cNvSpPr>
              <p:nvPr/>
            </p:nvSpPr>
            <p:spPr bwMode="auto">
              <a:xfrm>
                <a:off x="3202" y="2142"/>
                <a:ext cx="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23" name="Rectangle 131"/>
              <p:cNvSpPr>
                <a:spLocks noChangeArrowheads="1"/>
              </p:cNvSpPr>
              <p:nvPr/>
            </p:nvSpPr>
            <p:spPr bwMode="auto">
              <a:xfrm>
                <a:off x="3207" y="2142"/>
                <a:ext cx="274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24" name="Rectangle 132"/>
              <p:cNvSpPr>
                <a:spLocks noChangeArrowheads="1"/>
              </p:cNvSpPr>
              <p:nvPr/>
            </p:nvSpPr>
            <p:spPr bwMode="auto">
              <a:xfrm>
                <a:off x="3481" y="2142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25" name="Rectangle 133"/>
              <p:cNvSpPr>
                <a:spLocks noChangeArrowheads="1"/>
              </p:cNvSpPr>
              <p:nvPr/>
            </p:nvSpPr>
            <p:spPr bwMode="auto">
              <a:xfrm>
                <a:off x="3487" y="2142"/>
                <a:ext cx="1134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26" name="Rectangle 134"/>
              <p:cNvSpPr>
                <a:spLocks noChangeArrowheads="1"/>
              </p:cNvSpPr>
              <p:nvPr/>
            </p:nvSpPr>
            <p:spPr bwMode="auto">
              <a:xfrm>
                <a:off x="4621" y="2142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27" name="Rectangle 135"/>
              <p:cNvSpPr>
                <a:spLocks noChangeArrowheads="1"/>
              </p:cNvSpPr>
              <p:nvPr/>
            </p:nvSpPr>
            <p:spPr bwMode="auto">
              <a:xfrm>
                <a:off x="4627" y="2142"/>
                <a:ext cx="2251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28" name="Rectangle 136"/>
              <p:cNvSpPr>
                <a:spLocks noChangeArrowheads="1"/>
              </p:cNvSpPr>
              <p:nvPr/>
            </p:nvSpPr>
            <p:spPr bwMode="auto">
              <a:xfrm>
                <a:off x="6878" y="2142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29" name="Rectangle 137"/>
              <p:cNvSpPr>
                <a:spLocks noChangeArrowheads="1"/>
              </p:cNvSpPr>
              <p:nvPr/>
            </p:nvSpPr>
            <p:spPr bwMode="auto">
              <a:xfrm>
                <a:off x="3196" y="2148"/>
                <a:ext cx="6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30" name="Rectangle 138"/>
              <p:cNvSpPr>
                <a:spLocks noChangeArrowheads="1"/>
              </p:cNvSpPr>
              <p:nvPr/>
            </p:nvSpPr>
            <p:spPr bwMode="auto">
              <a:xfrm>
                <a:off x="3481" y="2148"/>
                <a:ext cx="6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31" name="Rectangle 139"/>
              <p:cNvSpPr>
                <a:spLocks noChangeArrowheads="1"/>
              </p:cNvSpPr>
              <p:nvPr/>
            </p:nvSpPr>
            <p:spPr bwMode="auto">
              <a:xfrm>
                <a:off x="4621" y="2148"/>
                <a:ext cx="6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32" name="Rectangle 140"/>
              <p:cNvSpPr>
                <a:spLocks noChangeArrowheads="1"/>
              </p:cNvSpPr>
              <p:nvPr/>
            </p:nvSpPr>
            <p:spPr bwMode="auto">
              <a:xfrm>
                <a:off x="6878" y="2148"/>
                <a:ext cx="6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33" name="Rectangle 141"/>
              <p:cNvSpPr>
                <a:spLocks noChangeArrowheads="1"/>
              </p:cNvSpPr>
              <p:nvPr/>
            </p:nvSpPr>
            <p:spPr bwMode="auto">
              <a:xfrm>
                <a:off x="3227" y="2260"/>
                <a:ext cx="80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A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4" name="Rectangle 142"/>
              <p:cNvSpPr>
                <a:spLocks noChangeArrowheads="1"/>
              </p:cNvSpPr>
              <p:nvPr/>
            </p:nvSpPr>
            <p:spPr bwMode="auto">
              <a:xfrm>
                <a:off x="3269" y="2260"/>
                <a:ext cx="5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5" name="Rectangle 143"/>
              <p:cNvSpPr>
                <a:spLocks noChangeArrowheads="1"/>
              </p:cNvSpPr>
              <p:nvPr/>
            </p:nvSpPr>
            <p:spPr bwMode="auto">
              <a:xfrm>
                <a:off x="3287" y="2260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6" name="Rectangle 144"/>
              <p:cNvSpPr>
                <a:spLocks noChangeArrowheads="1"/>
              </p:cNvSpPr>
              <p:nvPr/>
            </p:nvSpPr>
            <p:spPr bwMode="auto">
              <a:xfrm>
                <a:off x="3512" y="2260"/>
                <a:ext cx="80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A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7" name="Rectangle 145"/>
              <p:cNvSpPr>
                <a:spLocks noChangeArrowheads="1"/>
              </p:cNvSpPr>
              <p:nvPr/>
            </p:nvSpPr>
            <p:spPr bwMode="auto">
              <a:xfrm>
                <a:off x="3554" y="2260"/>
                <a:ext cx="92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I_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8" name="Rectangle 146"/>
              <p:cNvSpPr>
                <a:spLocks noChangeArrowheads="1"/>
              </p:cNvSpPr>
              <p:nvPr/>
            </p:nvSpPr>
            <p:spPr bwMode="auto">
              <a:xfrm>
                <a:off x="3609" y="2260"/>
                <a:ext cx="23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VALUE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9" name="Rectangle 147"/>
              <p:cNvSpPr>
                <a:spLocks noChangeArrowheads="1"/>
              </p:cNvSpPr>
              <p:nvPr/>
            </p:nvSpPr>
            <p:spPr bwMode="auto">
              <a:xfrm>
                <a:off x="3806" y="2260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0" name="Rectangle 148"/>
              <p:cNvSpPr>
                <a:spLocks noChangeArrowheads="1"/>
              </p:cNvSpPr>
              <p:nvPr/>
            </p:nvSpPr>
            <p:spPr bwMode="auto">
              <a:xfrm>
                <a:off x="4652" y="2260"/>
                <a:ext cx="867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Analogue value from sensor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1" name="Rectangle 149"/>
              <p:cNvSpPr>
                <a:spLocks noChangeArrowheads="1"/>
              </p:cNvSpPr>
              <p:nvPr/>
            </p:nvSpPr>
            <p:spPr bwMode="auto">
              <a:xfrm>
                <a:off x="5482" y="2260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2" name="Rectangle 150"/>
              <p:cNvSpPr>
                <a:spLocks noChangeArrowheads="1"/>
              </p:cNvSpPr>
              <p:nvPr/>
            </p:nvSpPr>
            <p:spPr bwMode="auto">
              <a:xfrm>
                <a:off x="3196" y="2255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43" name="Rectangle 151"/>
              <p:cNvSpPr>
                <a:spLocks noChangeArrowheads="1"/>
              </p:cNvSpPr>
              <p:nvPr/>
            </p:nvSpPr>
            <p:spPr bwMode="auto">
              <a:xfrm>
                <a:off x="3202" y="2255"/>
                <a:ext cx="279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44" name="Rectangle 152"/>
              <p:cNvSpPr>
                <a:spLocks noChangeArrowheads="1"/>
              </p:cNvSpPr>
              <p:nvPr/>
            </p:nvSpPr>
            <p:spPr bwMode="auto">
              <a:xfrm>
                <a:off x="3481" y="2255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45" name="Rectangle 153"/>
              <p:cNvSpPr>
                <a:spLocks noChangeArrowheads="1"/>
              </p:cNvSpPr>
              <p:nvPr/>
            </p:nvSpPr>
            <p:spPr bwMode="auto">
              <a:xfrm>
                <a:off x="3487" y="2255"/>
                <a:ext cx="1134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46" name="Rectangle 154"/>
              <p:cNvSpPr>
                <a:spLocks noChangeArrowheads="1"/>
              </p:cNvSpPr>
              <p:nvPr/>
            </p:nvSpPr>
            <p:spPr bwMode="auto">
              <a:xfrm>
                <a:off x="4621" y="2255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47" name="Rectangle 155"/>
              <p:cNvSpPr>
                <a:spLocks noChangeArrowheads="1"/>
              </p:cNvSpPr>
              <p:nvPr/>
            </p:nvSpPr>
            <p:spPr bwMode="auto">
              <a:xfrm>
                <a:off x="4627" y="2255"/>
                <a:ext cx="2251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48" name="Rectangle 156"/>
              <p:cNvSpPr>
                <a:spLocks noChangeArrowheads="1"/>
              </p:cNvSpPr>
              <p:nvPr/>
            </p:nvSpPr>
            <p:spPr bwMode="auto">
              <a:xfrm>
                <a:off x="6878" y="2255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49" name="Rectangle 157"/>
              <p:cNvSpPr>
                <a:spLocks noChangeArrowheads="1"/>
              </p:cNvSpPr>
              <p:nvPr/>
            </p:nvSpPr>
            <p:spPr bwMode="auto">
              <a:xfrm>
                <a:off x="3196" y="2261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50" name="Rectangle 158"/>
              <p:cNvSpPr>
                <a:spLocks noChangeArrowheads="1"/>
              </p:cNvSpPr>
              <p:nvPr/>
            </p:nvSpPr>
            <p:spPr bwMode="auto">
              <a:xfrm>
                <a:off x="3481" y="2261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51" name="Rectangle 159"/>
              <p:cNvSpPr>
                <a:spLocks noChangeArrowheads="1"/>
              </p:cNvSpPr>
              <p:nvPr/>
            </p:nvSpPr>
            <p:spPr bwMode="auto">
              <a:xfrm>
                <a:off x="4621" y="2261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52" name="Rectangle 160"/>
              <p:cNvSpPr>
                <a:spLocks noChangeArrowheads="1"/>
              </p:cNvSpPr>
              <p:nvPr/>
            </p:nvSpPr>
            <p:spPr bwMode="auto">
              <a:xfrm>
                <a:off x="6878" y="2261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53" name="Rectangle 161"/>
              <p:cNvSpPr>
                <a:spLocks noChangeArrowheads="1"/>
              </p:cNvSpPr>
              <p:nvPr/>
            </p:nvSpPr>
            <p:spPr bwMode="auto">
              <a:xfrm>
                <a:off x="3227" y="2375"/>
                <a:ext cx="80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A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4" name="Rectangle 162"/>
              <p:cNvSpPr>
                <a:spLocks noChangeArrowheads="1"/>
              </p:cNvSpPr>
              <p:nvPr/>
            </p:nvSpPr>
            <p:spPr bwMode="auto">
              <a:xfrm>
                <a:off x="3269" y="2375"/>
                <a:ext cx="5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5" name="Rectangle 163"/>
              <p:cNvSpPr>
                <a:spLocks noChangeArrowheads="1"/>
              </p:cNvSpPr>
              <p:nvPr/>
            </p:nvSpPr>
            <p:spPr bwMode="auto">
              <a:xfrm>
                <a:off x="3287" y="2375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6" name="Rectangle 164"/>
              <p:cNvSpPr>
                <a:spLocks noChangeArrowheads="1"/>
              </p:cNvSpPr>
              <p:nvPr/>
            </p:nvSpPr>
            <p:spPr bwMode="auto">
              <a:xfrm>
                <a:off x="3512" y="2375"/>
                <a:ext cx="92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I_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7" name="Rectangle 165"/>
              <p:cNvSpPr>
                <a:spLocks noChangeArrowheads="1"/>
              </p:cNvSpPr>
              <p:nvPr/>
            </p:nvSpPr>
            <p:spPr bwMode="auto">
              <a:xfrm>
                <a:off x="3567" y="2375"/>
                <a:ext cx="331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HH_LIMIT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8" name="Rectangle 166"/>
              <p:cNvSpPr>
                <a:spLocks noChangeArrowheads="1"/>
              </p:cNvSpPr>
              <p:nvPr/>
            </p:nvSpPr>
            <p:spPr bwMode="auto">
              <a:xfrm>
                <a:off x="3860" y="2375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9" name="Rectangle 167"/>
              <p:cNvSpPr>
                <a:spLocks noChangeArrowheads="1"/>
              </p:cNvSpPr>
              <p:nvPr/>
            </p:nvSpPr>
            <p:spPr bwMode="auto">
              <a:xfrm>
                <a:off x="4652" y="2375"/>
                <a:ext cx="472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HighHigh Limit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0" name="Rectangle 168"/>
              <p:cNvSpPr>
                <a:spLocks noChangeArrowheads="1"/>
              </p:cNvSpPr>
              <p:nvPr/>
            </p:nvSpPr>
            <p:spPr bwMode="auto">
              <a:xfrm>
                <a:off x="5086" y="2375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1" name="Rectangle 169"/>
              <p:cNvSpPr>
                <a:spLocks noChangeArrowheads="1"/>
              </p:cNvSpPr>
              <p:nvPr/>
            </p:nvSpPr>
            <p:spPr bwMode="auto">
              <a:xfrm>
                <a:off x="3196" y="2369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62" name="Rectangle 170"/>
              <p:cNvSpPr>
                <a:spLocks noChangeArrowheads="1"/>
              </p:cNvSpPr>
              <p:nvPr/>
            </p:nvSpPr>
            <p:spPr bwMode="auto">
              <a:xfrm>
                <a:off x="3202" y="2369"/>
                <a:ext cx="279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63" name="Rectangle 171"/>
              <p:cNvSpPr>
                <a:spLocks noChangeArrowheads="1"/>
              </p:cNvSpPr>
              <p:nvPr/>
            </p:nvSpPr>
            <p:spPr bwMode="auto">
              <a:xfrm>
                <a:off x="3481" y="2369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64" name="Rectangle 172"/>
              <p:cNvSpPr>
                <a:spLocks noChangeArrowheads="1"/>
              </p:cNvSpPr>
              <p:nvPr/>
            </p:nvSpPr>
            <p:spPr bwMode="auto">
              <a:xfrm>
                <a:off x="3487" y="2369"/>
                <a:ext cx="1134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65" name="Rectangle 173"/>
              <p:cNvSpPr>
                <a:spLocks noChangeArrowheads="1"/>
              </p:cNvSpPr>
              <p:nvPr/>
            </p:nvSpPr>
            <p:spPr bwMode="auto">
              <a:xfrm>
                <a:off x="4621" y="2369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66" name="Rectangle 174"/>
              <p:cNvSpPr>
                <a:spLocks noChangeArrowheads="1"/>
              </p:cNvSpPr>
              <p:nvPr/>
            </p:nvSpPr>
            <p:spPr bwMode="auto">
              <a:xfrm>
                <a:off x="4627" y="2369"/>
                <a:ext cx="2251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67" name="Rectangle 175"/>
              <p:cNvSpPr>
                <a:spLocks noChangeArrowheads="1"/>
              </p:cNvSpPr>
              <p:nvPr/>
            </p:nvSpPr>
            <p:spPr bwMode="auto">
              <a:xfrm>
                <a:off x="6878" y="2369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68" name="Rectangle 176"/>
              <p:cNvSpPr>
                <a:spLocks noChangeArrowheads="1"/>
              </p:cNvSpPr>
              <p:nvPr/>
            </p:nvSpPr>
            <p:spPr bwMode="auto">
              <a:xfrm>
                <a:off x="3196" y="2375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69" name="Rectangle 177"/>
              <p:cNvSpPr>
                <a:spLocks noChangeArrowheads="1"/>
              </p:cNvSpPr>
              <p:nvPr/>
            </p:nvSpPr>
            <p:spPr bwMode="auto">
              <a:xfrm>
                <a:off x="3481" y="2375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70" name="Rectangle 178"/>
              <p:cNvSpPr>
                <a:spLocks noChangeArrowheads="1"/>
              </p:cNvSpPr>
              <p:nvPr/>
            </p:nvSpPr>
            <p:spPr bwMode="auto">
              <a:xfrm>
                <a:off x="4621" y="2375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71" name="Rectangle 179"/>
              <p:cNvSpPr>
                <a:spLocks noChangeArrowheads="1"/>
              </p:cNvSpPr>
              <p:nvPr/>
            </p:nvSpPr>
            <p:spPr bwMode="auto">
              <a:xfrm>
                <a:off x="6878" y="2375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72" name="Rectangle 180"/>
              <p:cNvSpPr>
                <a:spLocks noChangeArrowheads="1"/>
              </p:cNvSpPr>
              <p:nvPr/>
            </p:nvSpPr>
            <p:spPr bwMode="auto">
              <a:xfrm>
                <a:off x="3227" y="2488"/>
                <a:ext cx="80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A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3" name="Rectangle 181"/>
              <p:cNvSpPr>
                <a:spLocks noChangeArrowheads="1"/>
              </p:cNvSpPr>
              <p:nvPr/>
            </p:nvSpPr>
            <p:spPr bwMode="auto">
              <a:xfrm>
                <a:off x="3269" y="2488"/>
                <a:ext cx="5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4" name="Rectangle 182"/>
              <p:cNvSpPr>
                <a:spLocks noChangeArrowheads="1"/>
              </p:cNvSpPr>
              <p:nvPr/>
            </p:nvSpPr>
            <p:spPr bwMode="auto">
              <a:xfrm>
                <a:off x="3287" y="2488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5" name="Rectangle 183"/>
              <p:cNvSpPr>
                <a:spLocks noChangeArrowheads="1"/>
              </p:cNvSpPr>
              <p:nvPr/>
            </p:nvSpPr>
            <p:spPr bwMode="auto">
              <a:xfrm>
                <a:off x="3512" y="2488"/>
                <a:ext cx="92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I_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6" name="Rectangle 184"/>
              <p:cNvSpPr>
                <a:spLocks noChangeArrowheads="1"/>
              </p:cNvSpPr>
              <p:nvPr/>
            </p:nvSpPr>
            <p:spPr bwMode="auto">
              <a:xfrm>
                <a:off x="3567" y="2488"/>
                <a:ext cx="28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H_LIMIT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7" name="Rectangle 185"/>
              <p:cNvSpPr>
                <a:spLocks noChangeArrowheads="1"/>
              </p:cNvSpPr>
              <p:nvPr/>
            </p:nvSpPr>
            <p:spPr bwMode="auto">
              <a:xfrm>
                <a:off x="3814" y="2488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8" name="Rectangle 186"/>
              <p:cNvSpPr>
                <a:spLocks noChangeArrowheads="1"/>
              </p:cNvSpPr>
              <p:nvPr/>
            </p:nvSpPr>
            <p:spPr bwMode="auto">
              <a:xfrm>
                <a:off x="4652" y="2488"/>
                <a:ext cx="337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High Limit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9" name="Rectangle 187"/>
              <p:cNvSpPr>
                <a:spLocks noChangeArrowheads="1"/>
              </p:cNvSpPr>
              <p:nvPr/>
            </p:nvSpPr>
            <p:spPr bwMode="auto">
              <a:xfrm>
                <a:off x="4951" y="2488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80" name="Rectangle 188"/>
              <p:cNvSpPr>
                <a:spLocks noChangeArrowheads="1"/>
              </p:cNvSpPr>
              <p:nvPr/>
            </p:nvSpPr>
            <p:spPr bwMode="auto">
              <a:xfrm>
                <a:off x="3196" y="2483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81" name="Rectangle 189"/>
              <p:cNvSpPr>
                <a:spLocks noChangeArrowheads="1"/>
              </p:cNvSpPr>
              <p:nvPr/>
            </p:nvSpPr>
            <p:spPr bwMode="auto">
              <a:xfrm>
                <a:off x="3202" y="2483"/>
                <a:ext cx="279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82" name="Rectangle 190"/>
              <p:cNvSpPr>
                <a:spLocks noChangeArrowheads="1"/>
              </p:cNvSpPr>
              <p:nvPr/>
            </p:nvSpPr>
            <p:spPr bwMode="auto">
              <a:xfrm>
                <a:off x="3481" y="2483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83" name="Rectangle 191"/>
              <p:cNvSpPr>
                <a:spLocks noChangeArrowheads="1"/>
              </p:cNvSpPr>
              <p:nvPr/>
            </p:nvSpPr>
            <p:spPr bwMode="auto">
              <a:xfrm>
                <a:off x="3487" y="2483"/>
                <a:ext cx="1134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84" name="Rectangle 192"/>
              <p:cNvSpPr>
                <a:spLocks noChangeArrowheads="1"/>
              </p:cNvSpPr>
              <p:nvPr/>
            </p:nvSpPr>
            <p:spPr bwMode="auto">
              <a:xfrm>
                <a:off x="4621" y="2483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85" name="Rectangle 193"/>
              <p:cNvSpPr>
                <a:spLocks noChangeArrowheads="1"/>
              </p:cNvSpPr>
              <p:nvPr/>
            </p:nvSpPr>
            <p:spPr bwMode="auto">
              <a:xfrm>
                <a:off x="4627" y="2483"/>
                <a:ext cx="2251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86" name="Rectangle 194"/>
              <p:cNvSpPr>
                <a:spLocks noChangeArrowheads="1"/>
              </p:cNvSpPr>
              <p:nvPr/>
            </p:nvSpPr>
            <p:spPr bwMode="auto">
              <a:xfrm>
                <a:off x="6878" y="2483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87" name="Rectangle 195"/>
              <p:cNvSpPr>
                <a:spLocks noChangeArrowheads="1"/>
              </p:cNvSpPr>
              <p:nvPr/>
            </p:nvSpPr>
            <p:spPr bwMode="auto">
              <a:xfrm>
                <a:off x="3196" y="2489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88" name="Rectangle 196"/>
              <p:cNvSpPr>
                <a:spLocks noChangeArrowheads="1"/>
              </p:cNvSpPr>
              <p:nvPr/>
            </p:nvSpPr>
            <p:spPr bwMode="auto">
              <a:xfrm>
                <a:off x="3481" y="2489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89" name="Rectangle 197"/>
              <p:cNvSpPr>
                <a:spLocks noChangeArrowheads="1"/>
              </p:cNvSpPr>
              <p:nvPr/>
            </p:nvSpPr>
            <p:spPr bwMode="auto">
              <a:xfrm>
                <a:off x="4621" y="2489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90" name="Rectangle 198"/>
              <p:cNvSpPr>
                <a:spLocks noChangeArrowheads="1"/>
              </p:cNvSpPr>
              <p:nvPr/>
            </p:nvSpPr>
            <p:spPr bwMode="auto">
              <a:xfrm>
                <a:off x="6878" y="2489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91" name="Rectangle 199"/>
              <p:cNvSpPr>
                <a:spLocks noChangeArrowheads="1"/>
              </p:cNvSpPr>
              <p:nvPr/>
            </p:nvSpPr>
            <p:spPr bwMode="auto">
              <a:xfrm>
                <a:off x="3227" y="2602"/>
                <a:ext cx="80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A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2" name="Rectangle 200"/>
              <p:cNvSpPr>
                <a:spLocks noChangeArrowheads="1"/>
              </p:cNvSpPr>
              <p:nvPr/>
            </p:nvSpPr>
            <p:spPr bwMode="auto">
              <a:xfrm>
                <a:off x="3269" y="2602"/>
                <a:ext cx="5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3" name="Rectangle 201"/>
              <p:cNvSpPr>
                <a:spLocks noChangeArrowheads="1"/>
              </p:cNvSpPr>
              <p:nvPr/>
            </p:nvSpPr>
            <p:spPr bwMode="auto">
              <a:xfrm>
                <a:off x="3287" y="2602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4" name="Rectangle 202"/>
              <p:cNvSpPr>
                <a:spLocks noChangeArrowheads="1"/>
              </p:cNvSpPr>
              <p:nvPr/>
            </p:nvSpPr>
            <p:spPr bwMode="auto">
              <a:xfrm>
                <a:off x="3512" y="2602"/>
                <a:ext cx="32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I_L_LIMIT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5" name="Rectangle 203"/>
              <p:cNvSpPr>
                <a:spLocks noChangeArrowheads="1"/>
              </p:cNvSpPr>
              <p:nvPr/>
            </p:nvSpPr>
            <p:spPr bwMode="auto">
              <a:xfrm>
                <a:off x="3800" y="2602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6" name="Rectangle 204"/>
              <p:cNvSpPr>
                <a:spLocks noChangeArrowheads="1"/>
              </p:cNvSpPr>
              <p:nvPr/>
            </p:nvSpPr>
            <p:spPr bwMode="auto">
              <a:xfrm>
                <a:off x="4652" y="2602"/>
                <a:ext cx="32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Low Limit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7" name="Rectangle 205"/>
              <p:cNvSpPr>
                <a:spLocks noChangeArrowheads="1"/>
              </p:cNvSpPr>
              <p:nvPr/>
            </p:nvSpPr>
            <p:spPr bwMode="auto">
              <a:xfrm>
                <a:off x="4937" y="2602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8" name="Rectangle 206"/>
              <p:cNvSpPr>
                <a:spLocks noChangeArrowheads="1"/>
              </p:cNvSpPr>
              <p:nvPr/>
            </p:nvSpPr>
            <p:spPr bwMode="auto">
              <a:xfrm>
                <a:off x="3196" y="2597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99" name="Rectangle 207"/>
              <p:cNvSpPr>
                <a:spLocks noChangeArrowheads="1"/>
              </p:cNvSpPr>
              <p:nvPr/>
            </p:nvSpPr>
            <p:spPr bwMode="auto">
              <a:xfrm>
                <a:off x="3202" y="2597"/>
                <a:ext cx="279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00" name="Rectangle 208"/>
              <p:cNvSpPr>
                <a:spLocks noChangeArrowheads="1"/>
              </p:cNvSpPr>
              <p:nvPr/>
            </p:nvSpPr>
            <p:spPr bwMode="auto">
              <a:xfrm>
                <a:off x="3481" y="2597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01" name="Rectangle 209"/>
              <p:cNvSpPr>
                <a:spLocks noChangeArrowheads="1"/>
              </p:cNvSpPr>
              <p:nvPr/>
            </p:nvSpPr>
            <p:spPr bwMode="auto">
              <a:xfrm>
                <a:off x="3487" y="2597"/>
                <a:ext cx="1134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02" name="Rectangle 210"/>
              <p:cNvSpPr>
                <a:spLocks noChangeArrowheads="1"/>
              </p:cNvSpPr>
              <p:nvPr/>
            </p:nvSpPr>
            <p:spPr bwMode="auto">
              <a:xfrm>
                <a:off x="4621" y="2597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03" name="Rectangle 211"/>
              <p:cNvSpPr>
                <a:spLocks noChangeArrowheads="1"/>
              </p:cNvSpPr>
              <p:nvPr/>
            </p:nvSpPr>
            <p:spPr bwMode="auto">
              <a:xfrm>
                <a:off x="4627" y="2597"/>
                <a:ext cx="2251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04" name="Rectangle 212"/>
              <p:cNvSpPr>
                <a:spLocks noChangeArrowheads="1"/>
              </p:cNvSpPr>
              <p:nvPr/>
            </p:nvSpPr>
            <p:spPr bwMode="auto">
              <a:xfrm>
                <a:off x="6878" y="2597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05" name="Rectangle 213"/>
              <p:cNvSpPr>
                <a:spLocks noChangeArrowheads="1"/>
              </p:cNvSpPr>
              <p:nvPr/>
            </p:nvSpPr>
            <p:spPr bwMode="auto">
              <a:xfrm>
                <a:off x="3196" y="2603"/>
                <a:ext cx="6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06" name="Rectangle 214"/>
              <p:cNvSpPr>
                <a:spLocks noChangeArrowheads="1"/>
              </p:cNvSpPr>
              <p:nvPr/>
            </p:nvSpPr>
            <p:spPr bwMode="auto">
              <a:xfrm>
                <a:off x="3481" y="2603"/>
                <a:ext cx="6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07" name="Rectangle 215"/>
              <p:cNvSpPr>
                <a:spLocks noChangeArrowheads="1"/>
              </p:cNvSpPr>
              <p:nvPr/>
            </p:nvSpPr>
            <p:spPr bwMode="auto">
              <a:xfrm>
                <a:off x="4621" y="2603"/>
                <a:ext cx="6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08" name="Rectangle 216"/>
              <p:cNvSpPr>
                <a:spLocks noChangeArrowheads="1"/>
              </p:cNvSpPr>
              <p:nvPr/>
            </p:nvSpPr>
            <p:spPr bwMode="auto">
              <a:xfrm>
                <a:off x="6878" y="2603"/>
                <a:ext cx="6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09" name="Rectangle 217"/>
              <p:cNvSpPr>
                <a:spLocks noChangeArrowheads="1"/>
              </p:cNvSpPr>
              <p:nvPr/>
            </p:nvSpPr>
            <p:spPr bwMode="auto">
              <a:xfrm>
                <a:off x="3227" y="2716"/>
                <a:ext cx="80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A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0" name="Rectangle 218"/>
              <p:cNvSpPr>
                <a:spLocks noChangeArrowheads="1"/>
              </p:cNvSpPr>
              <p:nvPr/>
            </p:nvSpPr>
            <p:spPr bwMode="auto">
              <a:xfrm>
                <a:off x="3269" y="2716"/>
                <a:ext cx="5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1" name="Rectangle 219"/>
              <p:cNvSpPr>
                <a:spLocks noChangeArrowheads="1"/>
              </p:cNvSpPr>
              <p:nvPr/>
            </p:nvSpPr>
            <p:spPr bwMode="auto">
              <a:xfrm>
                <a:off x="3287" y="2716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2" name="Rectangle 220"/>
              <p:cNvSpPr>
                <a:spLocks noChangeArrowheads="1"/>
              </p:cNvSpPr>
              <p:nvPr/>
            </p:nvSpPr>
            <p:spPr bwMode="auto">
              <a:xfrm>
                <a:off x="3512" y="2716"/>
                <a:ext cx="3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I_LL_LIMIT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3" name="Rectangle 221"/>
              <p:cNvSpPr>
                <a:spLocks noChangeArrowheads="1"/>
              </p:cNvSpPr>
              <p:nvPr/>
            </p:nvSpPr>
            <p:spPr bwMode="auto">
              <a:xfrm>
                <a:off x="3831" y="2716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4" name="Rectangle 222"/>
              <p:cNvSpPr>
                <a:spLocks noChangeArrowheads="1"/>
              </p:cNvSpPr>
              <p:nvPr/>
            </p:nvSpPr>
            <p:spPr bwMode="auto">
              <a:xfrm>
                <a:off x="4652" y="2716"/>
                <a:ext cx="44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LowLow Limit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5" name="Rectangle 223"/>
              <p:cNvSpPr>
                <a:spLocks noChangeArrowheads="1"/>
              </p:cNvSpPr>
              <p:nvPr/>
            </p:nvSpPr>
            <p:spPr bwMode="auto">
              <a:xfrm>
                <a:off x="5058" y="2716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6" name="Rectangle 224"/>
              <p:cNvSpPr>
                <a:spLocks noChangeArrowheads="1"/>
              </p:cNvSpPr>
              <p:nvPr/>
            </p:nvSpPr>
            <p:spPr bwMode="auto">
              <a:xfrm>
                <a:off x="3196" y="2710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17" name="Rectangle 225"/>
              <p:cNvSpPr>
                <a:spLocks noChangeArrowheads="1"/>
              </p:cNvSpPr>
              <p:nvPr/>
            </p:nvSpPr>
            <p:spPr bwMode="auto">
              <a:xfrm>
                <a:off x="3202" y="2710"/>
                <a:ext cx="279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18" name="Rectangle 226"/>
              <p:cNvSpPr>
                <a:spLocks noChangeArrowheads="1"/>
              </p:cNvSpPr>
              <p:nvPr/>
            </p:nvSpPr>
            <p:spPr bwMode="auto">
              <a:xfrm>
                <a:off x="3481" y="2710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19" name="Rectangle 227"/>
              <p:cNvSpPr>
                <a:spLocks noChangeArrowheads="1"/>
              </p:cNvSpPr>
              <p:nvPr/>
            </p:nvSpPr>
            <p:spPr bwMode="auto">
              <a:xfrm>
                <a:off x="3487" y="2710"/>
                <a:ext cx="1134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20" name="Rectangle 228"/>
              <p:cNvSpPr>
                <a:spLocks noChangeArrowheads="1"/>
              </p:cNvSpPr>
              <p:nvPr/>
            </p:nvSpPr>
            <p:spPr bwMode="auto">
              <a:xfrm>
                <a:off x="4621" y="2710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21" name="Rectangle 229"/>
              <p:cNvSpPr>
                <a:spLocks noChangeArrowheads="1"/>
              </p:cNvSpPr>
              <p:nvPr/>
            </p:nvSpPr>
            <p:spPr bwMode="auto">
              <a:xfrm>
                <a:off x="4627" y="2710"/>
                <a:ext cx="2251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22" name="Rectangle 230"/>
              <p:cNvSpPr>
                <a:spLocks noChangeArrowheads="1"/>
              </p:cNvSpPr>
              <p:nvPr/>
            </p:nvSpPr>
            <p:spPr bwMode="auto">
              <a:xfrm>
                <a:off x="6878" y="2710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23" name="Rectangle 231"/>
              <p:cNvSpPr>
                <a:spLocks noChangeArrowheads="1"/>
              </p:cNvSpPr>
              <p:nvPr/>
            </p:nvSpPr>
            <p:spPr bwMode="auto">
              <a:xfrm>
                <a:off x="3196" y="2716"/>
                <a:ext cx="6" cy="10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24" name="Rectangle 232"/>
              <p:cNvSpPr>
                <a:spLocks noChangeArrowheads="1"/>
              </p:cNvSpPr>
              <p:nvPr/>
            </p:nvSpPr>
            <p:spPr bwMode="auto">
              <a:xfrm>
                <a:off x="3481" y="2716"/>
                <a:ext cx="6" cy="10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25" name="Rectangle 233"/>
              <p:cNvSpPr>
                <a:spLocks noChangeArrowheads="1"/>
              </p:cNvSpPr>
              <p:nvPr/>
            </p:nvSpPr>
            <p:spPr bwMode="auto">
              <a:xfrm>
                <a:off x="4621" y="2716"/>
                <a:ext cx="6" cy="10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26" name="Rectangle 234"/>
              <p:cNvSpPr>
                <a:spLocks noChangeArrowheads="1"/>
              </p:cNvSpPr>
              <p:nvPr/>
            </p:nvSpPr>
            <p:spPr bwMode="auto">
              <a:xfrm>
                <a:off x="6878" y="2716"/>
                <a:ext cx="6" cy="10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27" name="Rectangle 235"/>
              <p:cNvSpPr>
                <a:spLocks noChangeArrowheads="1"/>
              </p:cNvSpPr>
              <p:nvPr/>
            </p:nvSpPr>
            <p:spPr bwMode="auto">
              <a:xfrm>
                <a:off x="3227" y="2830"/>
                <a:ext cx="101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DI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8" name="Rectangle 236"/>
              <p:cNvSpPr>
                <a:spLocks noChangeArrowheads="1"/>
              </p:cNvSpPr>
              <p:nvPr/>
            </p:nvSpPr>
            <p:spPr bwMode="auto">
              <a:xfrm>
                <a:off x="3290" y="2830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9" name="Rectangle 237"/>
              <p:cNvSpPr>
                <a:spLocks noChangeArrowheads="1"/>
              </p:cNvSpPr>
              <p:nvPr/>
            </p:nvSpPr>
            <p:spPr bwMode="auto">
              <a:xfrm>
                <a:off x="3512" y="2830"/>
                <a:ext cx="27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I_RESET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30" name="Rectangle 238"/>
              <p:cNvSpPr>
                <a:spLocks noChangeArrowheads="1"/>
              </p:cNvSpPr>
              <p:nvPr/>
            </p:nvSpPr>
            <p:spPr bwMode="auto">
              <a:xfrm>
                <a:off x="3747" y="2830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31" name="Rectangle 239"/>
              <p:cNvSpPr>
                <a:spLocks noChangeArrowheads="1"/>
              </p:cNvSpPr>
              <p:nvPr/>
            </p:nvSpPr>
            <p:spPr bwMode="auto">
              <a:xfrm>
                <a:off x="4652" y="2830"/>
                <a:ext cx="468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Reset of alarm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32" name="Rectangle 240"/>
              <p:cNvSpPr>
                <a:spLocks noChangeArrowheads="1"/>
              </p:cNvSpPr>
              <p:nvPr/>
            </p:nvSpPr>
            <p:spPr bwMode="auto">
              <a:xfrm>
                <a:off x="5082" y="2830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33" name="Rectangle 241"/>
              <p:cNvSpPr>
                <a:spLocks noChangeArrowheads="1"/>
              </p:cNvSpPr>
              <p:nvPr/>
            </p:nvSpPr>
            <p:spPr bwMode="auto">
              <a:xfrm>
                <a:off x="3196" y="2825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34" name="Rectangle 242"/>
              <p:cNvSpPr>
                <a:spLocks noChangeArrowheads="1"/>
              </p:cNvSpPr>
              <p:nvPr/>
            </p:nvSpPr>
            <p:spPr bwMode="auto">
              <a:xfrm>
                <a:off x="3202" y="2825"/>
                <a:ext cx="279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35" name="Rectangle 243"/>
              <p:cNvSpPr>
                <a:spLocks noChangeArrowheads="1"/>
              </p:cNvSpPr>
              <p:nvPr/>
            </p:nvSpPr>
            <p:spPr bwMode="auto">
              <a:xfrm>
                <a:off x="3481" y="2825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36" name="Rectangle 244"/>
              <p:cNvSpPr>
                <a:spLocks noChangeArrowheads="1"/>
              </p:cNvSpPr>
              <p:nvPr/>
            </p:nvSpPr>
            <p:spPr bwMode="auto">
              <a:xfrm>
                <a:off x="3487" y="2825"/>
                <a:ext cx="1134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37" name="Rectangle 245"/>
              <p:cNvSpPr>
                <a:spLocks noChangeArrowheads="1"/>
              </p:cNvSpPr>
              <p:nvPr/>
            </p:nvSpPr>
            <p:spPr bwMode="auto">
              <a:xfrm>
                <a:off x="4621" y="2825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38" name="Rectangle 246"/>
              <p:cNvSpPr>
                <a:spLocks noChangeArrowheads="1"/>
              </p:cNvSpPr>
              <p:nvPr/>
            </p:nvSpPr>
            <p:spPr bwMode="auto">
              <a:xfrm>
                <a:off x="4627" y="2825"/>
                <a:ext cx="2251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39" name="Rectangle 247"/>
              <p:cNvSpPr>
                <a:spLocks noChangeArrowheads="1"/>
              </p:cNvSpPr>
              <p:nvPr/>
            </p:nvSpPr>
            <p:spPr bwMode="auto">
              <a:xfrm>
                <a:off x="6878" y="2825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40" name="Rectangle 248"/>
              <p:cNvSpPr>
                <a:spLocks noChangeArrowheads="1"/>
              </p:cNvSpPr>
              <p:nvPr/>
            </p:nvSpPr>
            <p:spPr bwMode="auto">
              <a:xfrm>
                <a:off x="3196" y="2831"/>
                <a:ext cx="6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41" name="Rectangle 249"/>
              <p:cNvSpPr>
                <a:spLocks noChangeArrowheads="1"/>
              </p:cNvSpPr>
              <p:nvPr/>
            </p:nvSpPr>
            <p:spPr bwMode="auto">
              <a:xfrm>
                <a:off x="3481" y="2831"/>
                <a:ext cx="6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42" name="Rectangle 250"/>
              <p:cNvSpPr>
                <a:spLocks noChangeArrowheads="1"/>
              </p:cNvSpPr>
              <p:nvPr/>
            </p:nvSpPr>
            <p:spPr bwMode="auto">
              <a:xfrm>
                <a:off x="4621" y="2831"/>
                <a:ext cx="6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43" name="Rectangle 251"/>
              <p:cNvSpPr>
                <a:spLocks noChangeArrowheads="1"/>
              </p:cNvSpPr>
              <p:nvPr/>
            </p:nvSpPr>
            <p:spPr bwMode="auto">
              <a:xfrm>
                <a:off x="6878" y="2831"/>
                <a:ext cx="6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44" name="Rectangle 252"/>
              <p:cNvSpPr>
                <a:spLocks noChangeArrowheads="1"/>
              </p:cNvSpPr>
              <p:nvPr/>
            </p:nvSpPr>
            <p:spPr bwMode="auto">
              <a:xfrm>
                <a:off x="3227" y="2944"/>
                <a:ext cx="101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DI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45" name="Rectangle 253"/>
              <p:cNvSpPr>
                <a:spLocks noChangeArrowheads="1"/>
              </p:cNvSpPr>
              <p:nvPr/>
            </p:nvSpPr>
            <p:spPr bwMode="auto">
              <a:xfrm>
                <a:off x="3290" y="2944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46" name="Rectangle 254"/>
              <p:cNvSpPr>
                <a:spLocks noChangeArrowheads="1"/>
              </p:cNvSpPr>
              <p:nvPr/>
            </p:nvSpPr>
            <p:spPr bwMode="auto">
              <a:xfrm>
                <a:off x="3512" y="2944"/>
                <a:ext cx="338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I_DISABLE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47" name="Rectangle 255"/>
              <p:cNvSpPr>
                <a:spLocks noChangeArrowheads="1"/>
              </p:cNvSpPr>
              <p:nvPr/>
            </p:nvSpPr>
            <p:spPr bwMode="auto">
              <a:xfrm>
                <a:off x="3812" y="2944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48" name="Rectangle 256"/>
              <p:cNvSpPr>
                <a:spLocks noChangeArrowheads="1"/>
              </p:cNvSpPr>
              <p:nvPr/>
            </p:nvSpPr>
            <p:spPr bwMode="auto">
              <a:xfrm>
                <a:off x="4652" y="2944"/>
                <a:ext cx="72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If this signal is true the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49" name="Rectangle 257"/>
              <p:cNvSpPr>
                <a:spLocks noChangeArrowheads="1"/>
              </p:cNvSpPr>
              <p:nvPr/>
            </p:nvSpPr>
            <p:spPr bwMode="auto">
              <a:xfrm>
                <a:off x="5338" y="2944"/>
                <a:ext cx="1312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control system will ignore alarms from the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51" name="Rectangle 259"/>
              <p:cNvSpPr>
                <a:spLocks noChangeArrowheads="1"/>
              </p:cNvSpPr>
              <p:nvPr/>
            </p:nvSpPr>
            <p:spPr bwMode="auto">
              <a:xfrm>
                <a:off x="5077" y="3049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52" name="Rectangle 260"/>
              <p:cNvSpPr>
                <a:spLocks noChangeArrowheads="1"/>
              </p:cNvSpPr>
              <p:nvPr/>
            </p:nvSpPr>
            <p:spPr bwMode="auto">
              <a:xfrm>
                <a:off x="3196" y="2938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53" name="Rectangle 261"/>
              <p:cNvSpPr>
                <a:spLocks noChangeArrowheads="1"/>
              </p:cNvSpPr>
              <p:nvPr/>
            </p:nvSpPr>
            <p:spPr bwMode="auto">
              <a:xfrm>
                <a:off x="3202" y="2938"/>
                <a:ext cx="279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54" name="Rectangle 262"/>
              <p:cNvSpPr>
                <a:spLocks noChangeArrowheads="1"/>
              </p:cNvSpPr>
              <p:nvPr/>
            </p:nvSpPr>
            <p:spPr bwMode="auto">
              <a:xfrm>
                <a:off x="3481" y="2938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55" name="Rectangle 263"/>
              <p:cNvSpPr>
                <a:spLocks noChangeArrowheads="1"/>
              </p:cNvSpPr>
              <p:nvPr/>
            </p:nvSpPr>
            <p:spPr bwMode="auto">
              <a:xfrm>
                <a:off x="3487" y="2938"/>
                <a:ext cx="1134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56" name="Rectangle 264"/>
              <p:cNvSpPr>
                <a:spLocks noChangeArrowheads="1"/>
              </p:cNvSpPr>
              <p:nvPr/>
            </p:nvSpPr>
            <p:spPr bwMode="auto">
              <a:xfrm>
                <a:off x="4621" y="2938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57" name="Rectangle 265"/>
              <p:cNvSpPr>
                <a:spLocks noChangeArrowheads="1"/>
              </p:cNvSpPr>
              <p:nvPr/>
            </p:nvSpPr>
            <p:spPr bwMode="auto">
              <a:xfrm>
                <a:off x="4627" y="2938"/>
                <a:ext cx="2251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58" name="Rectangle 266"/>
              <p:cNvSpPr>
                <a:spLocks noChangeArrowheads="1"/>
              </p:cNvSpPr>
              <p:nvPr/>
            </p:nvSpPr>
            <p:spPr bwMode="auto">
              <a:xfrm>
                <a:off x="6878" y="2938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59" name="Rectangle 267"/>
              <p:cNvSpPr>
                <a:spLocks noChangeArrowheads="1"/>
              </p:cNvSpPr>
              <p:nvPr/>
            </p:nvSpPr>
            <p:spPr bwMode="auto">
              <a:xfrm>
                <a:off x="3196" y="2944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60" name="Rectangle 268"/>
              <p:cNvSpPr>
                <a:spLocks noChangeArrowheads="1"/>
              </p:cNvSpPr>
              <p:nvPr/>
            </p:nvSpPr>
            <p:spPr bwMode="auto">
              <a:xfrm>
                <a:off x="3481" y="2944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61" name="Rectangle 269"/>
              <p:cNvSpPr>
                <a:spLocks noChangeArrowheads="1"/>
              </p:cNvSpPr>
              <p:nvPr/>
            </p:nvSpPr>
            <p:spPr bwMode="auto">
              <a:xfrm>
                <a:off x="4621" y="2944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62" name="Rectangle 270"/>
              <p:cNvSpPr>
                <a:spLocks noChangeArrowheads="1"/>
              </p:cNvSpPr>
              <p:nvPr/>
            </p:nvSpPr>
            <p:spPr bwMode="auto">
              <a:xfrm>
                <a:off x="6878" y="2944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63" name="Rectangle 271"/>
              <p:cNvSpPr>
                <a:spLocks noChangeArrowheads="1"/>
              </p:cNvSpPr>
              <p:nvPr/>
            </p:nvSpPr>
            <p:spPr bwMode="auto">
              <a:xfrm>
                <a:off x="3227" y="3058"/>
                <a:ext cx="98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AI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64" name="Rectangle 272"/>
              <p:cNvSpPr>
                <a:spLocks noChangeArrowheads="1"/>
              </p:cNvSpPr>
              <p:nvPr/>
            </p:nvSpPr>
            <p:spPr bwMode="auto">
              <a:xfrm>
                <a:off x="3287" y="3058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65" name="Rectangle 273"/>
              <p:cNvSpPr>
                <a:spLocks noChangeArrowheads="1"/>
              </p:cNvSpPr>
              <p:nvPr/>
            </p:nvSpPr>
            <p:spPr bwMode="auto">
              <a:xfrm>
                <a:off x="3512" y="3058"/>
                <a:ext cx="41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I_DURATION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66" name="Rectangle 274"/>
              <p:cNvSpPr>
                <a:spLocks noChangeArrowheads="1"/>
              </p:cNvSpPr>
              <p:nvPr/>
            </p:nvSpPr>
            <p:spPr bwMode="auto">
              <a:xfrm>
                <a:off x="3890" y="3058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67" name="Rectangle 275"/>
              <p:cNvSpPr>
                <a:spLocks noChangeArrowheads="1"/>
              </p:cNvSpPr>
              <p:nvPr/>
            </p:nvSpPr>
            <p:spPr bwMode="auto">
              <a:xfrm>
                <a:off x="4652" y="3058"/>
                <a:ext cx="54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Filter </a:t>
                </a:r>
                <a:r>
                  <a:rPr kumimoji="0" lang="sv-SE" altLang="sv-SE" sz="9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time</a:t>
                </a:r>
                <a:r>
                  <a:rPr kumimoji="0" lang="sv-SE" altLang="sv-SE" sz="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in sec.</a:t>
                </a:r>
                <a:endParaRPr kumimoji="0" lang="sv-SE" altLang="sv-SE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68" name="Rectangle 276"/>
              <p:cNvSpPr>
                <a:spLocks noChangeArrowheads="1"/>
              </p:cNvSpPr>
              <p:nvPr/>
            </p:nvSpPr>
            <p:spPr bwMode="auto">
              <a:xfrm>
                <a:off x="5160" y="3058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69" name="Rectangle 277"/>
              <p:cNvSpPr>
                <a:spLocks noChangeArrowheads="1"/>
              </p:cNvSpPr>
              <p:nvPr/>
            </p:nvSpPr>
            <p:spPr bwMode="auto">
              <a:xfrm>
                <a:off x="5176" y="3058"/>
                <a:ext cx="1680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If AI_VALUE is below or above limits for this amount of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70" name="Rectangle 278"/>
              <p:cNvSpPr>
                <a:spLocks noChangeArrowheads="1"/>
              </p:cNvSpPr>
              <p:nvPr/>
            </p:nvSpPr>
            <p:spPr bwMode="auto">
              <a:xfrm>
                <a:off x="4652" y="3163"/>
                <a:ext cx="1477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time the Alarm and warnings outputs will be set.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71" name="Rectangle 279"/>
              <p:cNvSpPr>
                <a:spLocks noChangeArrowheads="1"/>
              </p:cNvSpPr>
              <p:nvPr/>
            </p:nvSpPr>
            <p:spPr bwMode="auto">
              <a:xfrm>
                <a:off x="6095" y="3163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72" name="Rectangle 280"/>
              <p:cNvSpPr>
                <a:spLocks noChangeArrowheads="1"/>
              </p:cNvSpPr>
              <p:nvPr/>
            </p:nvSpPr>
            <p:spPr bwMode="auto">
              <a:xfrm>
                <a:off x="3196" y="3052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73" name="Rectangle 281"/>
              <p:cNvSpPr>
                <a:spLocks noChangeArrowheads="1"/>
              </p:cNvSpPr>
              <p:nvPr/>
            </p:nvSpPr>
            <p:spPr bwMode="auto">
              <a:xfrm>
                <a:off x="3202" y="3052"/>
                <a:ext cx="279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74" name="Rectangle 282"/>
              <p:cNvSpPr>
                <a:spLocks noChangeArrowheads="1"/>
              </p:cNvSpPr>
              <p:nvPr/>
            </p:nvSpPr>
            <p:spPr bwMode="auto">
              <a:xfrm>
                <a:off x="3481" y="3052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75" name="Rectangle 283"/>
              <p:cNvSpPr>
                <a:spLocks noChangeArrowheads="1"/>
              </p:cNvSpPr>
              <p:nvPr/>
            </p:nvSpPr>
            <p:spPr bwMode="auto">
              <a:xfrm>
                <a:off x="3487" y="3052"/>
                <a:ext cx="1134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76" name="Rectangle 284"/>
              <p:cNvSpPr>
                <a:spLocks noChangeArrowheads="1"/>
              </p:cNvSpPr>
              <p:nvPr/>
            </p:nvSpPr>
            <p:spPr bwMode="auto">
              <a:xfrm>
                <a:off x="4621" y="3052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77" name="Rectangle 285"/>
              <p:cNvSpPr>
                <a:spLocks noChangeArrowheads="1"/>
              </p:cNvSpPr>
              <p:nvPr/>
            </p:nvSpPr>
            <p:spPr bwMode="auto">
              <a:xfrm>
                <a:off x="4627" y="3052"/>
                <a:ext cx="2251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78" name="Rectangle 286"/>
              <p:cNvSpPr>
                <a:spLocks noChangeArrowheads="1"/>
              </p:cNvSpPr>
              <p:nvPr/>
            </p:nvSpPr>
            <p:spPr bwMode="auto">
              <a:xfrm>
                <a:off x="6878" y="3052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79" name="Rectangle 287"/>
              <p:cNvSpPr>
                <a:spLocks noChangeArrowheads="1"/>
              </p:cNvSpPr>
              <p:nvPr/>
            </p:nvSpPr>
            <p:spPr bwMode="auto">
              <a:xfrm>
                <a:off x="3196" y="3058"/>
                <a:ext cx="6" cy="23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80" name="Rectangle 288"/>
              <p:cNvSpPr>
                <a:spLocks noChangeArrowheads="1"/>
              </p:cNvSpPr>
              <p:nvPr/>
            </p:nvSpPr>
            <p:spPr bwMode="auto">
              <a:xfrm>
                <a:off x="3481" y="3058"/>
                <a:ext cx="6" cy="23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81" name="Rectangle 289"/>
              <p:cNvSpPr>
                <a:spLocks noChangeArrowheads="1"/>
              </p:cNvSpPr>
              <p:nvPr/>
            </p:nvSpPr>
            <p:spPr bwMode="auto">
              <a:xfrm>
                <a:off x="4621" y="3058"/>
                <a:ext cx="6" cy="23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82" name="Rectangle 290"/>
              <p:cNvSpPr>
                <a:spLocks noChangeArrowheads="1"/>
              </p:cNvSpPr>
              <p:nvPr/>
            </p:nvSpPr>
            <p:spPr bwMode="auto">
              <a:xfrm>
                <a:off x="6878" y="3058"/>
                <a:ext cx="6" cy="23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83" name="Rectangle 291"/>
              <p:cNvSpPr>
                <a:spLocks noChangeArrowheads="1"/>
              </p:cNvSpPr>
              <p:nvPr/>
            </p:nvSpPr>
            <p:spPr bwMode="auto">
              <a:xfrm>
                <a:off x="3227" y="3300"/>
                <a:ext cx="131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DO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4" name="Rectangle 292"/>
              <p:cNvSpPr>
                <a:spLocks noChangeArrowheads="1"/>
              </p:cNvSpPr>
              <p:nvPr/>
            </p:nvSpPr>
            <p:spPr bwMode="auto">
              <a:xfrm>
                <a:off x="3320" y="3300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5" name="Rectangle 293"/>
              <p:cNvSpPr>
                <a:spLocks noChangeArrowheads="1"/>
              </p:cNvSpPr>
              <p:nvPr/>
            </p:nvSpPr>
            <p:spPr bwMode="auto">
              <a:xfrm>
                <a:off x="3512" y="3300"/>
                <a:ext cx="467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O_ALARM_HH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6" name="Rectangle 294"/>
              <p:cNvSpPr>
                <a:spLocks noChangeArrowheads="1"/>
              </p:cNvSpPr>
              <p:nvPr/>
            </p:nvSpPr>
            <p:spPr bwMode="auto">
              <a:xfrm>
                <a:off x="3942" y="3300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7" name="Rectangle 295"/>
              <p:cNvSpPr>
                <a:spLocks noChangeArrowheads="1"/>
              </p:cNvSpPr>
              <p:nvPr/>
            </p:nvSpPr>
            <p:spPr bwMode="auto">
              <a:xfrm>
                <a:off x="4652" y="3300"/>
                <a:ext cx="662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Value above HH limit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8" name="Rectangle 296"/>
              <p:cNvSpPr>
                <a:spLocks noChangeArrowheads="1"/>
              </p:cNvSpPr>
              <p:nvPr/>
            </p:nvSpPr>
            <p:spPr bwMode="auto">
              <a:xfrm>
                <a:off x="5275" y="3300"/>
                <a:ext cx="727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. Decide Level on alarm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9" name="Rectangle 297"/>
              <p:cNvSpPr>
                <a:spLocks noChangeArrowheads="1"/>
              </p:cNvSpPr>
              <p:nvPr/>
            </p:nvSpPr>
            <p:spPr bwMode="auto">
              <a:xfrm>
                <a:off x="5964" y="3300"/>
                <a:ext cx="5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90" name="Rectangle 298"/>
              <p:cNvSpPr>
                <a:spLocks noChangeArrowheads="1"/>
              </p:cNvSpPr>
              <p:nvPr/>
            </p:nvSpPr>
            <p:spPr bwMode="auto">
              <a:xfrm>
                <a:off x="3196" y="3294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91" name="Rectangle 299"/>
              <p:cNvSpPr>
                <a:spLocks noChangeArrowheads="1"/>
              </p:cNvSpPr>
              <p:nvPr/>
            </p:nvSpPr>
            <p:spPr bwMode="auto">
              <a:xfrm>
                <a:off x="3202" y="3294"/>
                <a:ext cx="279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92" name="Rectangle 300"/>
              <p:cNvSpPr>
                <a:spLocks noChangeArrowheads="1"/>
              </p:cNvSpPr>
              <p:nvPr/>
            </p:nvSpPr>
            <p:spPr bwMode="auto">
              <a:xfrm>
                <a:off x="3481" y="3294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93" name="Rectangle 301"/>
              <p:cNvSpPr>
                <a:spLocks noChangeArrowheads="1"/>
              </p:cNvSpPr>
              <p:nvPr/>
            </p:nvSpPr>
            <p:spPr bwMode="auto">
              <a:xfrm>
                <a:off x="3487" y="3294"/>
                <a:ext cx="1134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94" name="Rectangle 302"/>
              <p:cNvSpPr>
                <a:spLocks noChangeArrowheads="1"/>
              </p:cNvSpPr>
              <p:nvPr/>
            </p:nvSpPr>
            <p:spPr bwMode="auto">
              <a:xfrm>
                <a:off x="4621" y="3294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95" name="Rectangle 303"/>
              <p:cNvSpPr>
                <a:spLocks noChangeArrowheads="1"/>
              </p:cNvSpPr>
              <p:nvPr/>
            </p:nvSpPr>
            <p:spPr bwMode="auto">
              <a:xfrm>
                <a:off x="4627" y="3294"/>
                <a:ext cx="2251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96" name="Rectangle 304"/>
              <p:cNvSpPr>
                <a:spLocks noChangeArrowheads="1"/>
              </p:cNvSpPr>
              <p:nvPr/>
            </p:nvSpPr>
            <p:spPr bwMode="auto">
              <a:xfrm>
                <a:off x="6878" y="3294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97" name="Rectangle 305"/>
              <p:cNvSpPr>
                <a:spLocks noChangeArrowheads="1"/>
              </p:cNvSpPr>
              <p:nvPr/>
            </p:nvSpPr>
            <p:spPr bwMode="auto">
              <a:xfrm>
                <a:off x="3196" y="3300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98" name="Rectangle 306"/>
              <p:cNvSpPr>
                <a:spLocks noChangeArrowheads="1"/>
              </p:cNvSpPr>
              <p:nvPr/>
            </p:nvSpPr>
            <p:spPr bwMode="auto">
              <a:xfrm>
                <a:off x="3481" y="3300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99" name="Rectangle 307"/>
              <p:cNvSpPr>
                <a:spLocks noChangeArrowheads="1"/>
              </p:cNvSpPr>
              <p:nvPr/>
            </p:nvSpPr>
            <p:spPr bwMode="auto">
              <a:xfrm>
                <a:off x="4621" y="3300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400" name="Rectangle 308"/>
              <p:cNvSpPr>
                <a:spLocks noChangeArrowheads="1"/>
              </p:cNvSpPr>
              <p:nvPr/>
            </p:nvSpPr>
            <p:spPr bwMode="auto">
              <a:xfrm>
                <a:off x="6878" y="3300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401" name="Rectangle 309"/>
              <p:cNvSpPr>
                <a:spLocks noChangeArrowheads="1"/>
              </p:cNvSpPr>
              <p:nvPr/>
            </p:nvSpPr>
            <p:spPr bwMode="auto">
              <a:xfrm>
                <a:off x="3227" y="3414"/>
                <a:ext cx="131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DO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17" name="Rectangle 311"/>
            <p:cNvSpPr>
              <a:spLocks noChangeArrowheads="1"/>
            </p:cNvSpPr>
            <p:nvPr/>
          </p:nvSpPr>
          <p:spPr bwMode="auto">
            <a:xfrm>
              <a:off x="3320" y="3414"/>
              <a:ext cx="5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8" name="Rectangle 312"/>
            <p:cNvSpPr>
              <a:spLocks noChangeArrowheads="1"/>
            </p:cNvSpPr>
            <p:nvPr/>
          </p:nvSpPr>
          <p:spPr bwMode="auto">
            <a:xfrm>
              <a:off x="3512" y="3414"/>
              <a:ext cx="12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O_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9" name="Rectangle 313"/>
            <p:cNvSpPr>
              <a:spLocks noChangeArrowheads="1"/>
            </p:cNvSpPr>
            <p:nvPr/>
          </p:nvSpPr>
          <p:spPr bwMode="auto">
            <a:xfrm>
              <a:off x="3597" y="3414"/>
              <a:ext cx="34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WARNING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0" name="Rectangle 314"/>
            <p:cNvSpPr>
              <a:spLocks noChangeArrowheads="1"/>
            </p:cNvSpPr>
            <p:nvPr/>
          </p:nvSpPr>
          <p:spPr bwMode="auto">
            <a:xfrm>
              <a:off x="3902" y="3414"/>
              <a:ext cx="12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_H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1" name="Rectangle 315"/>
            <p:cNvSpPr>
              <a:spLocks noChangeArrowheads="1"/>
            </p:cNvSpPr>
            <p:nvPr/>
          </p:nvSpPr>
          <p:spPr bwMode="auto">
            <a:xfrm>
              <a:off x="3985" y="3414"/>
              <a:ext cx="5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2" name="Rectangle 316"/>
            <p:cNvSpPr>
              <a:spLocks noChangeArrowheads="1"/>
            </p:cNvSpPr>
            <p:nvPr/>
          </p:nvSpPr>
          <p:spPr bwMode="auto">
            <a:xfrm>
              <a:off x="4652" y="3414"/>
              <a:ext cx="61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Value above H limit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3" name="Rectangle 317"/>
            <p:cNvSpPr>
              <a:spLocks noChangeArrowheads="1"/>
            </p:cNvSpPr>
            <p:nvPr/>
          </p:nvSpPr>
          <p:spPr bwMode="auto">
            <a:xfrm>
              <a:off x="5229" y="3414"/>
              <a:ext cx="78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. Warning will get Level 4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4" name="Rectangle 318"/>
            <p:cNvSpPr>
              <a:spLocks noChangeArrowheads="1"/>
            </p:cNvSpPr>
            <p:nvPr/>
          </p:nvSpPr>
          <p:spPr bwMode="auto">
            <a:xfrm>
              <a:off x="5972" y="3414"/>
              <a:ext cx="5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5" name="Rectangle 319"/>
            <p:cNvSpPr>
              <a:spLocks noChangeArrowheads="1"/>
            </p:cNvSpPr>
            <p:nvPr/>
          </p:nvSpPr>
          <p:spPr bwMode="auto">
            <a:xfrm>
              <a:off x="3196" y="3408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6" name="Rectangle 320"/>
            <p:cNvSpPr>
              <a:spLocks noChangeArrowheads="1"/>
            </p:cNvSpPr>
            <p:nvPr/>
          </p:nvSpPr>
          <p:spPr bwMode="auto">
            <a:xfrm>
              <a:off x="3202" y="3408"/>
              <a:ext cx="279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7" name="Rectangle 321"/>
            <p:cNvSpPr>
              <a:spLocks noChangeArrowheads="1"/>
            </p:cNvSpPr>
            <p:nvPr/>
          </p:nvSpPr>
          <p:spPr bwMode="auto">
            <a:xfrm>
              <a:off x="3481" y="3408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8" name="Rectangle 322"/>
            <p:cNvSpPr>
              <a:spLocks noChangeArrowheads="1"/>
            </p:cNvSpPr>
            <p:nvPr/>
          </p:nvSpPr>
          <p:spPr bwMode="auto">
            <a:xfrm>
              <a:off x="3487" y="3408"/>
              <a:ext cx="1134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9" name="Rectangle 323"/>
            <p:cNvSpPr>
              <a:spLocks noChangeArrowheads="1"/>
            </p:cNvSpPr>
            <p:nvPr/>
          </p:nvSpPr>
          <p:spPr bwMode="auto">
            <a:xfrm>
              <a:off x="4621" y="3408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0" name="Rectangle 324"/>
            <p:cNvSpPr>
              <a:spLocks noChangeArrowheads="1"/>
            </p:cNvSpPr>
            <p:nvPr/>
          </p:nvSpPr>
          <p:spPr bwMode="auto">
            <a:xfrm>
              <a:off x="4627" y="3408"/>
              <a:ext cx="2251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1" name="Rectangle 325"/>
            <p:cNvSpPr>
              <a:spLocks noChangeArrowheads="1"/>
            </p:cNvSpPr>
            <p:nvPr/>
          </p:nvSpPr>
          <p:spPr bwMode="auto">
            <a:xfrm>
              <a:off x="6878" y="3408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2" name="Rectangle 326"/>
            <p:cNvSpPr>
              <a:spLocks noChangeArrowheads="1"/>
            </p:cNvSpPr>
            <p:nvPr/>
          </p:nvSpPr>
          <p:spPr bwMode="auto">
            <a:xfrm>
              <a:off x="3196" y="3414"/>
              <a:ext cx="6" cy="10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3" name="Rectangle 327"/>
            <p:cNvSpPr>
              <a:spLocks noChangeArrowheads="1"/>
            </p:cNvSpPr>
            <p:nvPr/>
          </p:nvSpPr>
          <p:spPr bwMode="auto">
            <a:xfrm>
              <a:off x="3481" y="3414"/>
              <a:ext cx="6" cy="10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4" name="Rectangle 328"/>
            <p:cNvSpPr>
              <a:spLocks noChangeArrowheads="1"/>
            </p:cNvSpPr>
            <p:nvPr/>
          </p:nvSpPr>
          <p:spPr bwMode="auto">
            <a:xfrm>
              <a:off x="4621" y="3414"/>
              <a:ext cx="6" cy="10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5" name="Rectangle 329"/>
            <p:cNvSpPr>
              <a:spLocks noChangeArrowheads="1"/>
            </p:cNvSpPr>
            <p:nvPr/>
          </p:nvSpPr>
          <p:spPr bwMode="auto">
            <a:xfrm>
              <a:off x="6878" y="3414"/>
              <a:ext cx="6" cy="10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6" name="Rectangle 330"/>
            <p:cNvSpPr>
              <a:spLocks noChangeArrowheads="1"/>
            </p:cNvSpPr>
            <p:nvPr/>
          </p:nvSpPr>
          <p:spPr bwMode="auto">
            <a:xfrm>
              <a:off x="3227" y="3528"/>
              <a:ext cx="13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DO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7" name="Rectangle 331"/>
            <p:cNvSpPr>
              <a:spLocks noChangeArrowheads="1"/>
            </p:cNvSpPr>
            <p:nvPr/>
          </p:nvSpPr>
          <p:spPr bwMode="auto">
            <a:xfrm>
              <a:off x="3320" y="3528"/>
              <a:ext cx="5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8" name="Rectangle 332"/>
            <p:cNvSpPr>
              <a:spLocks noChangeArrowheads="1"/>
            </p:cNvSpPr>
            <p:nvPr/>
          </p:nvSpPr>
          <p:spPr bwMode="auto">
            <a:xfrm>
              <a:off x="3512" y="3528"/>
              <a:ext cx="12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O_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9" name="Rectangle 333"/>
            <p:cNvSpPr>
              <a:spLocks noChangeArrowheads="1"/>
            </p:cNvSpPr>
            <p:nvPr/>
          </p:nvSpPr>
          <p:spPr bwMode="auto">
            <a:xfrm>
              <a:off x="3597" y="3528"/>
              <a:ext cx="34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WARNING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0" name="Rectangle 334"/>
            <p:cNvSpPr>
              <a:spLocks noChangeArrowheads="1"/>
            </p:cNvSpPr>
            <p:nvPr/>
          </p:nvSpPr>
          <p:spPr bwMode="auto">
            <a:xfrm>
              <a:off x="3902" y="3528"/>
              <a:ext cx="10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_L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1" name="Rectangle 335"/>
            <p:cNvSpPr>
              <a:spLocks noChangeArrowheads="1"/>
            </p:cNvSpPr>
            <p:nvPr/>
          </p:nvSpPr>
          <p:spPr bwMode="auto">
            <a:xfrm>
              <a:off x="3970" y="3528"/>
              <a:ext cx="5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2" name="Rectangle 336"/>
            <p:cNvSpPr>
              <a:spLocks noChangeArrowheads="1"/>
            </p:cNvSpPr>
            <p:nvPr/>
          </p:nvSpPr>
          <p:spPr bwMode="auto">
            <a:xfrm>
              <a:off x="4652" y="3528"/>
              <a:ext cx="60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Value below L limit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3" name="Rectangle 337"/>
            <p:cNvSpPr>
              <a:spLocks noChangeArrowheads="1"/>
            </p:cNvSpPr>
            <p:nvPr/>
          </p:nvSpPr>
          <p:spPr bwMode="auto">
            <a:xfrm>
              <a:off x="5215" y="3528"/>
              <a:ext cx="78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. Warning will get Level 4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4" name="Rectangle 338"/>
            <p:cNvSpPr>
              <a:spLocks noChangeArrowheads="1"/>
            </p:cNvSpPr>
            <p:nvPr/>
          </p:nvSpPr>
          <p:spPr bwMode="auto">
            <a:xfrm>
              <a:off x="5958" y="3528"/>
              <a:ext cx="5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5" name="Rectangle 339"/>
            <p:cNvSpPr>
              <a:spLocks noChangeArrowheads="1"/>
            </p:cNvSpPr>
            <p:nvPr/>
          </p:nvSpPr>
          <p:spPr bwMode="auto">
            <a:xfrm>
              <a:off x="3196" y="352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46" name="Rectangle 340"/>
            <p:cNvSpPr>
              <a:spLocks noChangeArrowheads="1"/>
            </p:cNvSpPr>
            <p:nvPr/>
          </p:nvSpPr>
          <p:spPr bwMode="auto">
            <a:xfrm>
              <a:off x="3202" y="3522"/>
              <a:ext cx="279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47" name="Rectangle 341"/>
            <p:cNvSpPr>
              <a:spLocks noChangeArrowheads="1"/>
            </p:cNvSpPr>
            <p:nvPr/>
          </p:nvSpPr>
          <p:spPr bwMode="auto">
            <a:xfrm>
              <a:off x="3481" y="352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48" name="Rectangle 342"/>
            <p:cNvSpPr>
              <a:spLocks noChangeArrowheads="1"/>
            </p:cNvSpPr>
            <p:nvPr/>
          </p:nvSpPr>
          <p:spPr bwMode="auto">
            <a:xfrm>
              <a:off x="3487" y="3522"/>
              <a:ext cx="1134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49" name="Rectangle 343"/>
            <p:cNvSpPr>
              <a:spLocks noChangeArrowheads="1"/>
            </p:cNvSpPr>
            <p:nvPr/>
          </p:nvSpPr>
          <p:spPr bwMode="auto">
            <a:xfrm>
              <a:off x="4621" y="352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50" name="Rectangle 344"/>
            <p:cNvSpPr>
              <a:spLocks noChangeArrowheads="1"/>
            </p:cNvSpPr>
            <p:nvPr/>
          </p:nvSpPr>
          <p:spPr bwMode="auto">
            <a:xfrm>
              <a:off x="4627" y="3522"/>
              <a:ext cx="2251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51" name="Rectangle 345"/>
            <p:cNvSpPr>
              <a:spLocks noChangeArrowheads="1"/>
            </p:cNvSpPr>
            <p:nvPr/>
          </p:nvSpPr>
          <p:spPr bwMode="auto">
            <a:xfrm>
              <a:off x="6878" y="352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52" name="Rectangle 346"/>
            <p:cNvSpPr>
              <a:spLocks noChangeArrowheads="1"/>
            </p:cNvSpPr>
            <p:nvPr/>
          </p:nvSpPr>
          <p:spPr bwMode="auto">
            <a:xfrm>
              <a:off x="3196" y="3528"/>
              <a:ext cx="6" cy="10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53" name="Rectangle 347"/>
            <p:cNvSpPr>
              <a:spLocks noChangeArrowheads="1"/>
            </p:cNvSpPr>
            <p:nvPr/>
          </p:nvSpPr>
          <p:spPr bwMode="auto">
            <a:xfrm>
              <a:off x="3481" y="3528"/>
              <a:ext cx="6" cy="10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54" name="Rectangle 348"/>
            <p:cNvSpPr>
              <a:spLocks noChangeArrowheads="1"/>
            </p:cNvSpPr>
            <p:nvPr/>
          </p:nvSpPr>
          <p:spPr bwMode="auto">
            <a:xfrm>
              <a:off x="4621" y="3528"/>
              <a:ext cx="6" cy="10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55" name="Rectangle 349"/>
            <p:cNvSpPr>
              <a:spLocks noChangeArrowheads="1"/>
            </p:cNvSpPr>
            <p:nvPr/>
          </p:nvSpPr>
          <p:spPr bwMode="auto">
            <a:xfrm>
              <a:off x="6878" y="3528"/>
              <a:ext cx="6" cy="10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56" name="Rectangle 350"/>
            <p:cNvSpPr>
              <a:spLocks noChangeArrowheads="1"/>
            </p:cNvSpPr>
            <p:nvPr/>
          </p:nvSpPr>
          <p:spPr bwMode="auto">
            <a:xfrm>
              <a:off x="3227" y="3641"/>
              <a:ext cx="13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DO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7" name="Rectangle 351"/>
            <p:cNvSpPr>
              <a:spLocks noChangeArrowheads="1"/>
            </p:cNvSpPr>
            <p:nvPr/>
          </p:nvSpPr>
          <p:spPr bwMode="auto">
            <a:xfrm>
              <a:off x="3320" y="3641"/>
              <a:ext cx="5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8" name="Rectangle 352"/>
            <p:cNvSpPr>
              <a:spLocks noChangeArrowheads="1"/>
            </p:cNvSpPr>
            <p:nvPr/>
          </p:nvSpPr>
          <p:spPr bwMode="auto">
            <a:xfrm>
              <a:off x="3512" y="3641"/>
              <a:ext cx="437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O_ALARM_LL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9" name="Rectangle 353"/>
            <p:cNvSpPr>
              <a:spLocks noChangeArrowheads="1"/>
            </p:cNvSpPr>
            <p:nvPr/>
          </p:nvSpPr>
          <p:spPr bwMode="auto">
            <a:xfrm>
              <a:off x="3913" y="3641"/>
              <a:ext cx="5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0" name="Rectangle 354"/>
            <p:cNvSpPr>
              <a:spLocks noChangeArrowheads="1"/>
            </p:cNvSpPr>
            <p:nvPr/>
          </p:nvSpPr>
          <p:spPr bwMode="auto">
            <a:xfrm>
              <a:off x="4652" y="3641"/>
              <a:ext cx="63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Value below LL limit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1" name="Rectangle 355"/>
            <p:cNvSpPr>
              <a:spLocks noChangeArrowheads="1"/>
            </p:cNvSpPr>
            <p:nvPr/>
          </p:nvSpPr>
          <p:spPr bwMode="auto">
            <a:xfrm>
              <a:off x="5246" y="3641"/>
              <a:ext cx="727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. Decide Level on alarm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2" name="Rectangle 356"/>
            <p:cNvSpPr>
              <a:spLocks noChangeArrowheads="1"/>
            </p:cNvSpPr>
            <p:nvPr/>
          </p:nvSpPr>
          <p:spPr bwMode="auto">
            <a:xfrm>
              <a:off x="5935" y="3641"/>
              <a:ext cx="5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3" name="Rectangle 357"/>
            <p:cNvSpPr>
              <a:spLocks noChangeArrowheads="1"/>
            </p:cNvSpPr>
            <p:nvPr/>
          </p:nvSpPr>
          <p:spPr bwMode="auto">
            <a:xfrm>
              <a:off x="3196" y="3636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64" name="Rectangle 358"/>
            <p:cNvSpPr>
              <a:spLocks noChangeArrowheads="1"/>
            </p:cNvSpPr>
            <p:nvPr/>
          </p:nvSpPr>
          <p:spPr bwMode="auto">
            <a:xfrm>
              <a:off x="3202" y="3636"/>
              <a:ext cx="279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65" name="Rectangle 359"/>
            <p:cNvSpPr>
              <a:spLocks noChangeArrowheads="1"/>
            </p:cNvSpPr>
            <p:nvPr/>
          </p:nvSpPr>
          <p:spPr bwMode="auto">
            <a:xfrm>
              <a:off x="3481" y="3636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66" name="Rectangle 360"/>
            <p:cNvSpPr>
              <a:spLocks noChangeArrowheads="1"/>
            </p:cNvSpPr>
            <p:nvPr/>
          </p:nvSpPr>
          <p:spPr bwMode="auto">
            <a:xfrm>
              <a:off x="3487" y="3636"/>
              <a:ext cx="1134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67" name="Rectangle 361"/>
            <p:cNvSpPr>
              <a:spLocks noChangeArrowheads="1"/>
            </p:cNvSpPr>
            <p:nvPr/>
          </p:nvSpPr>
          <p:spPr bwMode="auto">
            <a:xfrm>
              <a:off x="4621" y="3636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68" name="Rectangle 362"/>
            <p:cNvSpPr>
              <a:spLocks noChangeArrowheads="1"/>
            </p:cNvSpPr>
            <p:nvPr/>
          </p:nvSpPr>
          <p:spPr bwMode="auto">
            <a:xfrm>
              <a:off x="4627" y="3636"/>
              <a:ext cx="2251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69" name="Rectangle 363"/>
            <p:cNvSpPr>
              <a:spLocks noChangeArrowheads="1"/>
            </p:cNvSpPr>
            <p:nvPr/>
          </p:nvSpPr>
          <p:spPr bwMode="auto">
            <a:xfrm>
              <a:off x="6878" y="3636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70" name="Rectangle 364"/>
            <p:cNvSpPr>
              <a:spLocks noChangeArrowheads="1"/>
            </p:cNvSpPr>
            <p:nvPr/>
          </p:nvSpPr>
          <p:spPr bwMode="auto">
            <a:xfrm>
              <a:off x="3196" y="3642"/>
              <a:ext cx="6" cy="10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71" name="Rectangle 365"/>
            <p:cNvSpPr>
              <a:spLocks noChangeArrowheads="1"/>
            </p:cNvSpPr>
            <p:nvPr/>
          </p:nvSpPr>
          <p:spPr bwMode="auto">
            <a:xfrm>
              <a:off x="3481" y="3642"/>
              <a:ext cx="6" cy="10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72" name="Rectangle 366"/>
            <p:cNvSpPr>
              <a:spLocks noChangeArrowheads="1"/>
            </p:cNvSpPr>
            <p:nvPr/>
          </p:nvSpPr>
          <p:spPr bwMode="auto">
            <a:xfrm>
              <a:off x="4621" y="3642"/>
              <a:ext cx="6" cy="10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73" name="Rectangle 367"/>
            <p:cNvSpPr>
              <a:spLocks noChangeArrowheads="1"/>
            </p:cNvSpPr>
            <p:nvPr/>
          </p:nvSpPr>
          <p:spPr bwMode="auto">
            <a:xfrm>
              <a:off x="6878" y="3642"/>
              <a:ext cx="6" cy="10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74" name="Rectangle 368"/>
            <p:cNvSpPr>
              <a:spLocks noChangeArrowheads="1"/>
            </p:cNvSpPr>
            <p:nvPr/>
          </p:nvSpPr>
          <p:spPr bwMode="auto">
            <a:xfrm>
              <a:off x="3227" y="3756"/>
              <a:ext cx="13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DO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5" name="Rectangle 369"/>
            <p:cNvSpPr>
              <a:spLocks noChangeArrowheads="1"/>
            </p:cNvSpPr>
            <p:nvPr/>
          </p:nvSpPr>
          <p:spPr bwMode="auto">
            <a:xfrm>
              <a:off x="3320" y="3756"/>
              <a:ext cx="5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6" name="Rectangle 370"/>
            <p:cNvSpPr>
              <a:spLocks noChangeArrowheads="1"/>
            </p:cNvSpPr>
            <p:nvPr/>
          </p:nvSpPr>
          <p:spPr bwMode="auto">
            <a:xfrm>
              <a:off x="3512" y="3756"/>
              <a:ext cx="56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O_ALARM_FAULT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7" name="Rectangle 371"/>
            <p:cNvSpPr>
              <a:spLocks noChangeArrowheads="1"/>
            </p:cNvSpPr>
            <p:nvPr/>
          </p:nvSpPr>
          <p:spPr bwMode="auto">
            <a:xfrm>
              <a:off x="4040" y="3756"/>
              <a:ext cx="5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8" name="Rectangle 372"/>
            <p:cNvSpPr>
              <a:spLocks noChangeArrowheads="1"/>
            </p:cNvSpPr>
            <p:nvPr/>
          </p:nvSpPr>
          <p:spPr bwMode="auto">
            <a:xfrm>
              <a:off x="4652" y="3756"/>
              <a:ext cx="64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Value is out of range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9" name="Rectangle 373"/>
            <p:cNvSpPr>
              <a:spLocks noChangeArrowheads="1"/>
            </p:cNvSpPr>
            <p:nvPr/>
          </p:nvSpPr>
          <p:spPr bwMode="auto">
            <a:xfrm>
              <a:off x="5262" y="3756"/>
              <a:ext cx="523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. Equipment</a:t>
              </a:r>
              <a:r>
                <a:rPr kumimoji="0" lang="sv-SE" altLang="sv-SE" sz="900" b="0" i="0" u="none" strike="noStrike" cap="none" normalizeH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kumimoji="0" lang="sv-SE" altLang="sv-SE" sz="900" b="0" i="0" u="none" strike="noStrike" cap="none" normalizeH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Fault</a:t>
              </a:r>
              <a:endParaRPr kumimoji="0" lang="sv-SE" altLang="sv-S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0" name="Rectangle 374"/>
            <p:cNvSpPr>
              <a:spLocks noChangeArrowheads="1"/>
            </p:cNvSpPr>
            <p:nvPr/>
          </p:nvSpPr>
          <p:spPr bwMode="auto">
            <a:xfrm>
              <a:off x="5953" y="3756"/>
              <a:ext cx="5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1" name="Rectangle 375"/>
            <p:cNvSpPr>
              <a:spLocks noChangeArrowheads="1"/>
            </p:cNvSpPr>
            <p:nvPr/>
          </p:nvSpPr>
          <p:spPr bwMode="auto">
            <a:xfrm>
              <a:off x="3196" y="374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82" name="Rectangle 376"/>
            <p:cNvSpPr>
              <a:spLocks noChangeArrowheads="1"/>
            </p:cNvSpPr>
            <p:nvPr/>
          </p:nvSpPr>
          <p:spPr bwMode="auto">
            <a:xfrm>
              <a:off x="3202" y="3749"/>
              <a:ext cx="279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83" name="Rectangle 377"/>
            <p:cNvSpPr>
              <a:spLocks noChangeArrowheads="1"/>
            </p:cNvSpPr>
            <p:nvPr/>
          </p:nvSpPr>
          <p:spPr bwMode="auto">
            <a:xfrm>
              <a:off x="3481" y="374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84" name="Rectangle 378"/>
            <p:cNvSpPr>
              <a:spLocks noChangeArrowheads="1"/>
            </p:cNvSpPr>
            <p:nvPr/>
          </p:nvSpPr>
          <p:spPr bwMode="auto">
            <a:xfrm>
              <a:off x="3487" y="3749"/>
              <a:ext cx="1134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85" name="Rectangle 379"/>
            <p:cNvSpPr>
              <a:spLocks noChangeArrowheads="1"/>
            </p:cNvSpPr>
            <p:nvPr/>
          </p:nvSpPr>
          <p:spPr bwMode="auto">
            <a:xfrm>
              <a:off x="4621" y="374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86" name="Rectangle 380"/>
            <p:cNvSpPr>
              <a:spLocks noChangeArrowheads="1"/>
            </p:cNvSpPr>
            <p:nvPr/>
          </p:nvSpPr>
          <p:spPr bwMode="auto">
            <a:xfrm>
              <a:off x="4627" y="3749"/>
              <a:ext cx="2251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87" name="Rectangle 381"/>
            <p:cNvSpPr>
              <a:spLocks noChangeArrowheads="1"/>
            </p:cNvSpPr>
            <p:nvPr/>
          </p:nvSpPr>
          <p:spPr bwMode="auto">
            <a:xfrm>
              <a:off x="6878" y="374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88" name="Rectangle 382"/>
            <p:cNvSpPr>
              <a:spLocks noChangeArrowheads="1"/>
            </p:cNvSpPr>
            <p:nvPr/>
          </p:nvSpPr>
          <p:spPr bwMode="auto">
            <a:xfrm>
              <a:off x="3196" y="3755"/>
              <a:ext cx="6" cy="10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89" name="Rectangle 383"/>
            <p:cNvSpPr>
              <a:spLocks noChangeArrowheads="1"/>
            </p:cNvSpPr>
            <p:nvPr/>
          </p:nvSpPr>
          <p:spPr bwMode="auto">
            <a:xfrm>
              <a:off x="3196" y="3864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90" name="Rectangle 384"/>
            <p:cNvSpPr>
              <a:spLocks noChangeArrowheads="1"/>
            </p:cNvSpPr>
            <p:nvPr/>
          </p:nvSpPr>
          <p:spPr bwMode="auto">
            <a:xfrm>
              <a:off x="3196" y="3864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91" name="Rectangle 385"/>
            <p:cNvSpPr>
              <a:spLocks noChangeArrowheads="1"/>
            </p:cNvSpPr>
            <p:nvPr/>
          </p:nvSpPr>
          <p:spPr bwMode="auto">
            <a:xfrm>
              <a:off x="3202" y="3864"/>
              <a:ext cx="279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92" name="Rectangle 386"/>
            <p:cNvSpPr>
              <a:spLocks noChangeArrowheads="1"/>
            </p:cNvSpPr>
            <p:nvPr/>
          </p:nvSpPr>
          <p:spPr bwMode="auto">
            <a:xfrm>
              <a:off x="3481" y="3755"/>
              <a:ext cx="6" cy="10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93" name="Rectangle 387"/>
            <p:cNvSpPr>
              <a:spLocks noChangeArrowheads="1"/>
            </p:cNvSpPr>
            <p:nvPr/>
          </p:nvSpPr>
          <p:spPr bwMode="auto">
            <a:xfrm>
              <a:off x="3481" y="3864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94" name="Rectangle 388"/>
            <p:cNvSpPr>
              <a:spLocks noChangeArrowheads="1"/>
            </p:cNvSpPr>
            <p:nvPr/>
          </p:nvSpPr>
          <p:spPr bwMode="auto">
            <a:xfrm>
              <a:off x="3487" y="3864"/>
              <a:ext cx="1134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95" name="Rectangle 389"/>
            <p:cNvSpPr>
              <a:spLocks noChangeArrowheads="1"/>
            </p:cNvSpPr>
            <p:nvPr/>
          </p:nvSpPr>
          <p:spPr bwMode="auto">
            <a:xfrm>
              <a:off x="4621" y="3755"/>
              <a:ext cx="6" cy="10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96" name="Rectangle 390"/>
            <p:cNvSpPr>
              <a:spLocks noChangeArrowheads="1"/>
            </p:cNvSpPr>
            <p:nvPr/>
          </p:nvSpPr>
          <p:spPr bwMode="auto">
            <a:xfrm>
              <a:off x="4621" y="3864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97" name="Rectangle 391"/>
            <p:cNvSpPr>
              <a:spLocks noChangeArrowheads="1"/>
            </p:cNvSpPr>
            <p:nvPr/>
          </p:nvSpPr>
          <p:spPr bwMode="auto">
            <a:xfrm>
              <a:off x="4627" y="3864"/>
              <a:ext cx="2251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98" name="Rectangle 392"/>
            <p:cNvSpPr>
              <a:spLocks noChangeArrowheads="1"/>
            </p:cNvSpPr>
            <p:nvPr/>
          </p:nvSpPr>
          <p:spPr bwMode="auto">
            <a:xfrm>
              <a:off x="6878" y="3755"/>
              <a:ext cx="6" cy="10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99" name="Rectangle 393"/>
            <p:cNvSpPr>
              <a:spLocks noChangeArrowheads="1"/>
            </p:cNvSpPr>
            <p:nvPr/>
          </p:nvSpPr>
          <p:spPr bwMode="auto">
            <a:xfrm>
              <a:off x="6878" y="3864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00" name="Rectangle 394"/>
            <p:cNvSpPr>
              <a:spLocks noChangeArrowheads="1"/>
            </p:cNvSpPr>
            <p:nvPr/>
          </p:nvSpPr>
          <p:spPr bwMode="auto">
            <a:xfrm>
              <a:off x="6878" y="3864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01" name="Rectangle 395"/>
            <p:cNvSpPr>
              <a:spLocks noChangeArrowheads="1"/>
            </p:cNvSpPr>
            <p:nvPr/>
          </p:nvSpPr>
          <p:spPr bwMode="auto">
            <a:xfrm>
              <a:off x="3255" y="3869"/>
              <a:ext cx="5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402" name="TextBox 401"/>
          <p:cNvSpPr txBox="1"/>
          <p:nvPr/>
        </p:nvSpPr>
        <p:spPr>
          <a:xfrm>
            <a:off x="7810406" y="874803"/>
            <a:ext cx="2383729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Alarm levels:</a:t>
            </a:r>
            <a:endParaRPr lang="sv-SE" sz="1400" dirty="0"/>
          </a:p>
          <a:p>
            <a:r>
              <a:rPr lang="en-US" sz="1400" dirty="0"/>
              <a:t>L1 – Immediate action</a:t>
            </a:r>
            <a:endParaRPr lang="sv-SE" sz="1400" dirty="0"/>
          </a:p>
          <a:p>
            <a:r>
              <a:rPr lang="en-US" sz="1400" dirty="0"/>
              <a:t>L2 – Take action following day</a:t>
            </a:r>
            <a:endParaRPr lang="sv-SE" sz="1400" dirty="0"/>
          </a:p>
          <a:p>
            <a:r>
              <a:rPr lang="en-US" sz="1400" dirty="0"/>
              <a:t>L3 – Plan for maintenance</a:t>
            </a:r>
            <a:endParaRPr lang="sv-SE" sz="1400" dirty="0"/>
          </a:p>
          <a:p>
            <a:r>
              <a:rPr lang="en-US" sz="1400" dirty="0"/>
              <a:t>L4 – Information only</a:t>
            </a:r>
            <a:endParaRPr lang="sv-SE" sz="1400" dirty="0"/>
          </a:p>
          <a:p>
            <a:r>
              <a:rPr lang="en-US" sz="1400" dirty="0"/>
              <a:t>L5 – Logging (automatic reset)</a:t>
            </a:r>
            <a:endParaRPr lang="sv-SE" sz="1400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9210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2941638" y="869950"/>
            <a:ext cx="6269038" cy="4530725"/>
            <a:chOff x="1853" y="548"/>
            <a:chExt cx="3949" cy="2854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78" y="946"/>
              <a:ext cx="3924" cy="2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1853" y="548"/>
              <a:ext cx="3636" cy="2123"/>
              <a:chOff x="1853" y="548"/>
              <a:chExt cx="3636" cy="2123"/>
            </a:xfrm>
          </p:grpSpPr>
          <p:sp>
            <p:nvSpPr>
              <p:cNvPr id="115" name="Rectangle 5"/>
              <p:cNvSpPr>
                <a:spLocks noChangeArrowheads="1"/>
              </p:cNvSpPr>
              <p:nvPr/>
            </p:nvSpPr>
            <p:spPr bwMode="auto">
              <a:xfrm>
                <a:off x="1912" y="548"/>
                <a:ext cx="49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6" name="Rectangle 6"/>
              <p:cNvSpPr>
                <a:spLocks noChangeArrowheads="1"/>
              </p:cNvSpPr>
              <p:nvPr/>
            </p:nvSpPr>
            <p:spPr bwMode="auto">
              <a:xfrm>
                <a:off x="1912" y="625"/>
                <a:ext cx="49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7" name="Rectangle 7"/>
              <p:cNvSpPr>
                <a:spLocks noChangeArrowheads="1"/>
              </p:cNvSpPr>
              <p:nvPr/>
            </p:nvSpPr>
            <p:spPr bwMode="auto">
              <a:xfrm>
                <a:off x="1912" y="704"/>
                <a:ext cx="120" cy="2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1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8" name="Rectangle 8"/>
              <p:cNvSpPr>
                <a:spLocks noChangeArrowheads="1"/>
              </p:cNvSpPr>
              <p:nvPr/>
            </p:nvSpPr>
            <p:spPr bwMode="auto">
              <a:xfrm>
                <a:off x="1912" y="1041"/>
                <a:ext cx="251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1.1.1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9" name="Rectangle 9"/>
              <p:cNvSpPr>
                <a:spLocks noChangeArrowheads="1"/>
              </p:cNvSpPr>
              <p:nvPr/>
            </p:nvSpPr>
            <p:spPr bwMode="auto">
              <a:xfrm>
                <a:off x="2109" y="1044"/>
                <a:ext cx="73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0" name="Rectangle 10"/>
              <p:cNvSpPr>
                <a:spLocks noChangeArrowheads="1"/>
              </p:cNvSpPr>
              <p:nvPr/>
            </p:nvSpPr>
            <p:spPr bwMode="auto">
              <a:xfrm>
                <a:off x="2253" y="1041"/>
                <a:ext cx="1025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B111A_O01_DIA_TCO01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1" name="Rectangle 11"/>
              <p:cNvSpPr>
                <a:spLocks noChangeArrowheads="1"/>
              </p:cNvSpPr>
              <p:nvPr/>
            </p:nvSpPr>
            <p:spPr bwMode="auto">
              <a:xfrm>
                <a:off x="3222" y="1041"/>
                <a:ext cx="7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2" name="Rectangle 12"/>
              <p:cNvSpPr>
                <a:spLocks noChangeArrowheads="1"/>
              </p:cNvSpPr>
              <p:nvPr/>
            </p:nvSpPr>
            <p:spPr bwMode="auto">
              <a:xfrm>
                <a:off x="1884" y="1191"/>
                <a:ext cx="363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Object type: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3" name="Rectangle 13"/>
              <p:cNvSpPr>
                <a:spLocks noChangeArrowheads="1"/>
              </p:cNvSpPr>
              <p:nvPr/>
            </p:nvSpPr>
            <p:spPr bwMode="auto">
              <a:xfrm>
                <a:off x="2210" y="1191"/>
                <a:ext cx="50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4" name="Rectangle 14"/>
              <p:cNvSpPr>
                <a:spLocks noChangeArrowheads="1"/>
              </p:cNvSpPr>
              <p:nvPr/>
            </p:nvSpPr>
            <p:spPr bwMode="auto">
              <a:xfrm>
                <a:off x="2606" y="1191"/>
                <a:ext cx="296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Analogue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5" name="Rectangle 15"/>
              <p:cNvSpPr>
                <a:spLocks noChangeArrowheads="1"/>
              </p:cNvSpPr>
              <p:nvPr/>
            </p:nvSpPr>
            <p:spPr bwMode="auto">
              <a:xfrm>
                <a:off x="2866" y="1191"/>
                <a:ext cx="197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Read,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6" name="Rectangle 16"/>
              <p:cNvSpPr>
                <a:spLocks noChangeArrowheads="1"/>
              </p:cNvSpPr>
              <p:nvPr/>
            </p:nvSpPr>
            <p:spPr bwMode="auto">
              <a:xfrm>
                <a:off x="3028" y="1191"/>
                <a:ext cx="199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type 1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7" name="Rectangle 17"/>
              <p:cNvSpPr>
                <a:spLocks noChangeArrowheads="1"/>
              </p:cNvSpPr>
              <p:nvPr/>
            </p:nvSpPr>
            <p:spPr bwMode="auto">
              <a:xfrm>
                <a:off x="3190" y="1191"/>
                <a:ext cx="49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8" name="Rectangle 18"/>
              <p:cNvSpPr>
                <a:spLocks noChangeArrowheads="1"/>
              </p:cNvSpPr>
              <p:nvPr/>
            </p:nvSpPr>
            <p:spPr bwMode="auto">
              <a:xfrm>
                <a:off x="1884" y="1270"/>
                <a:ext cx="360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Description: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9" name="Rectangle 19"/>
              <p:cNvSpPr>
                <a:spLocks noChangeArrowheads="1"/>
              </p:cNvSpPr>
              <p:nvPr/>
            </p:nvSpPr>
            <p:spPr bwMode="auto">
              <a:xfrm>
                <a:off x="2206" y="1270"/>
                <a:ext cx="50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0" name="Rectangle 20"/>
              <p:cNvSpPr>
                <a:spLocks noChangeArrowheads="1"/>
              </p:cNvSpPr>
              <p:nvPr/>
            </p:nvSpPr>
            <p:spPr bwMode="auto">
              <a:xfrm>
                <a:off x="2606" y="1270"/>
                <a:ext cx="756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Mirror temperature sensor.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1" name="Rectangle 21"/>
              <p:cNvSpPr>
                <a:spLocks noChangeArrowheads="1"/>
              </p:cNvSpPr>
              <p:nvPr/>
            </p:nvSpPr>
            <p:spPr bwMode="auto">
              <a:xfrm>
                <a:off x="3324" y="1270"/>
                <a:ext cx="49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2" name="Rectangle 22"/>
              <p:cNvSpPr>
                <a:spLocks noChangeArrowheads="1"/>
              </p:cNvSpPr>
              <p:nvPr/>
            </p:nvSpPr>
            <p:spPr bwMode="auto">
              <a:xfrm>
                <a:off x="3339" y="1270"/>
                <a:ext cx="66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K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3" name="Rectangle 23"/>
              <p:cNvSpPr>
                <a:spLocks noChangeArrowheads="1"/>
              </p:cNvSpPr>
              <p:nvPr/>
            </p:nvSpPr>
            <p:spPr bwMode="auto">
              <a:xfrm>
                <a:off x="3372" y="1270"/>
                <a:ext cx="54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-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4" name="Rectangle 24"/>
              <p:cNvSpPr>
                <a:spLocks noChangeArrowheads="1"/>
              </p:cNvSpPr>
              <p:nvPr/>
            </p:nvSpPr>
            <p:spPr bwMode="auto">
              <a:xfrm>
                <a:off x="3393" y="1270"/>
                <a:ext cx="537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type thermocouple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5" name="Rectangle 25"/>
              <p:cNvSpPr>
                <a:spLocks noChangeArrowheads="1"/>
              </p:cNvSpPr>
              <p:nvPr/>
            </p:nvSpPr>
            <p:spPr bwMode="auto">
              <a:xfrm>
                <a:off x="3892" y="1270"/>
                <a:ext cx="49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6" name="Rectangle 26"/>
              <p:cNvSpPr>
                <a:spLocks noChangeArrowheads="1"/>
              </p:cNvSpPr>
              <p:nvPr/>
            </p:nvSpPr>
            <p:spPr bwMode="auto">
              <a:xfrm>
                <a:off x="1884" y="1347"/>
                <a:ext cx="287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Function: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7" name="Rectangle 27"/>
              <p:cNvSpPr>
                <a:spLocks noChangeArrowheads="1"/>
              </p:cNvSpPr>
              <p:nvPr/>
            </p:nvSpPr>
            <p:spPr bwMode="auto">
              <a:xfrm>
                <a:off x="2133" y="1347"/>
                <a:ext cx="50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8" name="Rectangle 28"/>
              <p:cNvSpPr>
                <a:spLocks noChangeArrowheads="1"/>
              </p:cNvSpPr>
              <p:nvPr/>
            </p:nvSpPr>
            <p:spPr bwMode="auto">
              <a:xfrm>
                <a:off x="2172" y="1347"/>
                <a:ext cx="50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9" name="Rectangle 29"/>
              <p:cNvSpPr>
                <a:spLocks noChangeArrowheads="1"/>
              </p:cNvSpPr>
              <p:nvPr/>
            </p:nvSpPr>
            <p:spPr bwMode="auto">
              <a:xfrm>
                <a:off x="2606" y="1347"/>
                <a:ext cx="2850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Temperature</a:t>
                </a:r>
                <a:r>
                  <a:rPr kumimoji="0" lang="sv-SE" altLang="sv-SE" sz="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in the front </a:t>
                </a:r>
                <a:r>
                  <a:rPr kumimoji="0" lang="sv-SE" altLang="sv-SE" sz="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of</a:t>
                </a:r>
                <a:r>
                  <a:rPr kumimoji="0" lang="sv-SE" altLang="sv-SE" sz="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M1. If the </a:t>
                </a:r>
                <a:r>
                  <a:rPr kumimoji="0" lang="sv-SE" altLang="sv-SE" sz="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mirror</a:t>
                </a:r>
                <a:r>
                  <a:rPr kumimoji="0" lang="sv-SE" altLang="sv-SE" sz="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r>
                  <a:rPr kumimoji="0" lang="sv-SE" altLang="sv-SE" sz="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temperature</a:t>
                </a:r>
                <a:r>
                  <a:rPr kumimoji="0" lang="sv-SE" altLang="sv-SE" sz="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is </a:t>
                </a:r>
                <a:r>
                  <a:rPr kumimoji="0" lang="sv-SE" altLang="sv-SE" sz="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too</a:t>
                </a:r>
                <a:r>
                  <a:rPr kumimoji="0" lang="sv-SE" altLang="sv-SE" sz="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r>
                  <a:rPr kumimoji="0" lang="sv-SE" altLang="sv-SE" sz="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high</a:t>
                </a:r>
                <a:r>
                  <a:rPr kumimoji="0" lang="sv-SE" altLang="sv-SE" sz="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(</a:t>
                </a:r>
                <a:r>
                  <a:rPr kumimoji="0" lang="sv-SE" altLang="sv-SE" sz="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e.g</a:t>
                </a:r>
                <a:r>
                  <a:rPr kumimoji="0" lang="sv-SE" altLang="sv-SE" sz="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. </a:t>
                </a:r>
                <a:r>
                  <a:rPr kumimoji="0" lang="sv-SE" altLang="sv-SE" sz="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water</a:t>
                </a:r>
                <a:r>
                  <a:rPr kumimoji="0" lang="sv-SE" altLang="sv-SE" sz="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r>
                  <a:rPr kumimoji="0" lang="sv-SE" altLang="sv-SE" sz="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cooling</a:t>
                </a:r>
                <a:r>
                  <a:rPr kumimoji="0" lang="sv-SE" altLang="sv-SE" sz="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r>
                  <a:rPr kumimoji="0" lang="sv-SE" altLang="sv-SE" sz="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fails</a:t>
                </a:r>
                <a:r>
                  <a:rPr kumimoji="0" lang="sv-SE" altLang="sv-SE" sz="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), it </a:t>
                </a:r>
                <a:r>
                  <a:rPr kumimoji="0" lang="sv-SE" altLang="sv-SE" sz="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can</a:t>
                </a:r>
                <a:r>
                  <a:rPr kumimoji="0" lang="sv-SE" altLang="sv-SE" sz="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r>
                  <a:rPr kumimoji="0" lang="sv-SE" altLang="sv-SE" sz="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affect</a:t>
                </a:r>
                <a:r>
                  <a:rPr kumimoji="0" lang="sv-SE" altLang="sv-SE" sz="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0" name="Rectangle 30"/>
              <p:cNvSpPr>
                <a:spLocks noChangeArrowheads="1"/>
              </p:cNvSpPr>
              <p:nvPr/>
            </p:nvSpPr>
            <p:spPr bwMode="auto">
              <a:xfrm>
                <a:off x="2606" y="1425"/>
                <a:ext cx="1711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the integrity of the mirror and trigger vacuum losses. Therefore,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1" name="Rectangle 31"/>
              <p:cNvSpPr>
                <a:spLocks noChangeArrowheads="1"/>
              </p:cNvSpPr>
              <p:nvPr/>
            </p:nvSpPr>
            <p:spPr bwMode="auto">
              <a:xfrm>
                <a:off x="4271" y="1425"/>
                <a:ext cx="49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2" name="Rectangle 32"/>
              <p:cNvSpPr>
                <a:spLocks noChangeArrowheads="1"/>
              </p:cNvSpPr>
              <p:nvPr/>
            </p:nvSpPr>
            <p:spPr bwMode="auto">
              <a:xfrm>
                <a:off x="4286" y="1425"/>
                <a:ext cx="1081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these must be treated the same way as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3" name="Rectangle 33"/>
              <p:cNvSpPr>
                <a:spLocks noChangeArrowheads="1"/>
              </p:cNvSpPr>
              <p:nvPr/>
            </p:nvSpPr>
            <p:spPr bwMode="auto">
              <a:xfrm>
                <a:off x="2606" y="1504"/>
                <a:ext cx="853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vacuum losses when detected.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4" name="Rectangle 34"/>
              <p:cNvSpPr>
                <a:spLocks noChangeArrowheads="1"/>
              </p:cNvSpPr>
              <p:nvPr/>
            </p:nvSpPr>
            <p:spPr bwMode="auto">
              <a:xfrm>
                <a:off x="3418" y="1504"/>
                <a:ext cx="49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5" name="Rectangle 35"/>
              <p:cNvSpPr>
                <a:spLocks noChangeArrowheads="1"/>
              </p:cNvSpPr>
              <p:nvPr/>
            </p:nvSpPr>
            <p:spPr bwMode="auto">
              <a:xfrm>
                <a:off x="3433" y="1504"/>
                <a:ext cx="49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6" name="Rectangle 36"/>
              <p:cNvSpPr>
                <a:spLocks noChangeArrowheads="1"/>
              </p:cNvSpPr>
              <p:nvPr/>
            </p:nvSpPr>
            <p:spPr bwMode="auto">
              <a:xfrm>
                <a:off x="2606" y="1582"/>
                <a:ext cx="49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7" name="Rectangle 37"/>
              <p:cNvSpPr>
                <a:spLocks noChangeArrowheads="1"/>
              </p:cNvSpPr>
              <p:nvPr/>
            </p:nvSpPr>
            <p:spPr bwMode="auto">
              <a:xfrm>
                <a:off x="1859" y="1667"/>
                <a:ext cx="275" cy="108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48" name="Rectangle 38"/>
              <p:cNvSpPr>
                <a:spLocks noChangeArrowheads="1"/>
              </p:cNvSpPr>
              <p:nvPr/>
            </p:nvSpPr>
            <p:spPr bwMode="auto">
              <a:xfrm>
                <a:off x="1884" y="1667"/>
                <a:ext cx="225" cy="97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49" name="Rectangle 39"/>
              <p:cNvSpPr>
                <a:spLocks noChangeArrowheads="1"/>
              </p:cNvSpPr>
              <p:nvPr/>
            </p:nvSpPr>
            <p:spPr bwMode="auto">
              <a:xfrm>
                <a:off x="1884" y="1667"/>
                <a:ext cx="203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10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Type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0" name="Rectangle 40"/>
              <p:cNvSpPr>
                <a:spLocks noChangeArrowheads="1"/>
              </p:cNvSpPr>
              <p:nvPr/>
            </p:nvSpPr>
            <p:spPr bwMode="auto">
              <a:xfrm>
                <a:off x="2044" y="1667"/>
                <a:ext cx="61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10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1" name="Rectangle 41"/>
              <p:cNvSpPr>
                <a:spLocks noChangeArrowheads="1"/>
              </p:cNvSpPr>
              <p:nvPr/>
            </p:nvSpPr>
            <p:spPr bwMode="auto">
              <a:xfrm>
                <a:off x="2137" y="1667"/>
                <a:ext cx="1121" cy="108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52" name="Rectangle 42"/>
              <p:cNvSpPr>
                <a:spLocks noChangeArrowheads="1"/>
              </p:cNvSpPr>
              <p:nvPr/>
            </p:nvSpPr>
            <p:spPr bwMode="auto">
              <a:xfrm>
                <a:off x="2165" y="1667"/>
                <a:ext cx="1068" cy="97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53" name="Rectangle 43"/>
              <p:cNvSpPr>
                <a:spLocks noChangeArrowheads="1"/>
              </p:cNvSpPr>
              <p:nvPr/>
            </p:nvSpPr>
            <p:spPr bwMode="auto">
              <a:xfrm>
                <a:off x="2165" y="1667"/>
                <a:ext cx="323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10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Signal Id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4" name="Rectangle 44"/>
              <p:cNvSpPr>
                <a:spLocks noChangeArrowheads="1"/>
              </p:cNvSpPr>
              <p:nvPr/>
            </p:nvSpPr>
            <p:spPr bwMode="auto">
              <a:xfrm>
                <a:off x="2445" y="1667"/>
                <a:ext cx="61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10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5" name="Rectangle 45"/>
              <p:cNvSpPr>
                <a:spLocks noChangeArrowheads="1"/>
              </p:cNvSpPr>
              <p:nvPr/>
            </p:nvSpPr>
            <p:spPr bwMode="auto">
              <a:xfrm>
                <a:off x="3261" y="1667"/>
                <a:ext cx="2223" cy="108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56" name="Rectangle 46"/>
              <p:cNvSpPr>
                <a:spLocks noChangeArrowheads="1"/>
              </p:cNvSpPr>
              <p:nvPr/>
            </p:nvSpPr>
            <p:spPr bwMode="auto">
              <a:xfrm>
                <a:off x="3289" y="1667"/>
                <a:ext cx="2170" cy="97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57" name="Rectangle 47"/>
              <p:cNvSpPr>
                <a:spLocks noChangeArrowheads="1"/>
              </p:cNvSpPr>
              <p:nvPr/>
            </p:nvSpPr>
            <p:spPr bwMode="auto">
              <a:xfrm>
                <a:off x="3289" y="1667"/>
                <a:ext cx="272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10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Signals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8" name="Rectangle 48"/>
              <p:cNvSpPr>
                <a:spLocks noChangeArrowheads="1"/>
              </p:cNvSpPr>
              <p:nvPr/>
            </p:nvSpPr>
            <p:spPr bwMode="auto">
              <a:xfrm>
                <a:off x="3518" y="1667"/>
                <a:ext cx="61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10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9" name="Rectangle 49"/>
              <p:cNvSpPr>
                <a:spLocks noChangeArrowheads="1"/>
              </p:cNvSpPr>
              <p:nvPr/>
            </p:nvSpPr>
            <p:spPr bwMode="auto">
              <a:xfrm>
                <a:off x="1853" y="1660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60" name="Rectangle 50"/>
              <p:cNvSpPr>
                <a:spLocks noChangeArrowheads="1"/>
              </p:cNvSpPr>
              <p:nvPr/>
            </p:nvSpPr>
            <p:spPr bwMode="auto">
              <a:xfrm>
                <a:off x="1853" y="1660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61" name="Rectangle 51"/>
              <p:cNvSpPr>
                <a:spLocks noChangeArrowheads="1"/>
              </p:cNvSpPr>
              <p:nvPr/>
            </p:nvSpPr>
            <p:spPr bwMode="auto">
              <a:xfrm>
                <a:off x="1859" y="1660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62" name="Rectangle 52"/>
              <p:cNvSpPr>
                <a:spLocks noChangeArrowheads="1"/>
              </p:cNvSpPr>
              <p:nvPr/>
            </p:nvSpPr>
            <p:spPr bwMode="auto">
              <a:xfrm>
                <a:off x="1865" y="1660"/>
                <a:ext cx="269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63" name="Rectangle 53"/>
              <p:cNvSpPr>
                <a:spLocks noChangeArrowheads="1"/>
              </p:cNvSpPr>
              <p:nvPr/>
            </p:nvSpPr>
            <p:spPr bwMode="auto">
              <a:xfrm>
                <a:off x="2134" y="1660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64" name="Rectangle 54"/>
              <p:cNvSpPr>
                <a:spLocks noChangeArrowheads="1"/>
              </p:cNvSpPr>
              <p:nvPr/>
            </p:nvSpPr>
            <p:spPr bwMode="auto">
              <a:xfrm>
                <a:off x="2140" y="1660"/>
                <a:ext cx="438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65" name="Rectangle 55"/>
              <p:cNvSpPr>
                <a:spLocks noChangeArrowheads="1"/>
              </p:cNvSpPr>
              <p:nvPr/>
            </p:nvSpPr>
            <p:spPr bwMode="auto">
              <a:xfrm>
                <a:off x="2578" y="1660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66" name="Rectangle 56"/>
              <p:cNvSpPr>
                <a:spLocks noChangeArrowheads="1"/>
              </p:cNvSpPr>
              <p:nvPr/>
            </p:nvSpPr>
            <p:spPr bwMode="auto">
              <a:xfrm>
                <a:off x="2584" y="1660"/>
                <a:ext cx="674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67" name="Rectangle 57"/>
              <p:cNvSpPr>
                <a:spLocks noChangeArrowheads="1"/>
              </p:cNvSpPr>
              <p:nvPr/>
            </p:nvSpPr>
            <p:spPr bwMode="auto">
              <a:xfrm>
                <a:off x="3258" y="1660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68" name="Rectangle 58"/>
              <p:cNvSpPr>
                <a:spLocks noChangeArrowheads="1"/>
              </p:cNvSpPr>
              <p:nvPr/>
            </p:nvSpPr>
            <p:spPr bwMode="auto">
              <a:xfrm>
                <a:off x="3264" y="1660"/>
                <a:ext cx="2211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69" name="Rectangle 59"/>
              <p:cNvSpPr>
                <a:spLocks noChangeArrowheads="1"/>
              </p:cNvSpPr>
              <p:nvPr/>
            </p:nvSpPr>
            <p:spPr bwMode="auto">
              <a:xfrm>
                <a:off x="5475" y="1660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70" name="Rectangle 60"/>
              <p:cNvSpPr>
                <a:spLocks noChangeArrowheads="1"/>
              </p:cNvSpPr>
              <p:nvPr/>
            </p:nvSpPr>
            <p:spPr bwMode="auto">
              <a:xfrm>
                <a:off x="5481" y="1660"/>
                <a:ext cx="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71" name="Rectangle 61"/>
              <p:cNvSpPr>
                <a:spLocks noChangeArrowheads="1"/>
              </p:cNvSpPr>
              <p:nvPr/>
            </p:nvSpPr>
            <p:spPr bwMode="auto">
              <a:xfrm>
                <a:off x="5484" y="1660"/>
                <a:ext cx="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72" name="Rectangle 62"/>
              <p:cNvSpPr>
                <a:spLocks noChangeArrowheads="1"/>
              </p:cNvSpPr>
              <p:nvPr/>
            </p:nvSpPr>
            <p:spPr bwMode="auto">
              <a:xfrm>
                <a:off x="5484" y="1660"/>
                <a:ext cx="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73" name="Rectangle 63"/>
              <p:cNvSpPr>
                <a:spLocks noChangeArrowheads="1"/>
              </p:cNvSpPr>
              <p:nvPr/>
            </p:nvSpPr>
            <p:spPr bwMode="auto">
              <a:xfrm>
                <a:off x="1853" y="1666"/>
                <a:ext cx="6" cy="10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74" name="Rectangle 64"/>
              <p:cNvSpPr>
                <a:spLocks noChangeArrowheads="1"/>
              </p:cNvSpPr>
              <p:nvPr/>
            </p:nvSpPr>
            <p:spPr bwMode="auto">
              <a:xfrm>
                <a:off x="2134" y="1666"/>
                <a:ext cx="6" cy="10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75" name="Rectangle 65"/>
              <p:cNvSpPr>
                <a:spLocks noChangeArrowheads="1"/>
              </p:cNvSpPr>
              <p:nvPr/>
            </p:nvSpPr>
            <p:spPr bwMode="auto">
              <a:xfrm>
                <a:off x="3258" y="1666"/>
                <a:ext cx="6" cy="10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76" name="Rectangle 66"/>
              <p:cNvSpPr>
                <a:spLocks noChangeArrowheads="1"/>
              </p:cNvSpPr>
              <p:nvPr/>
            </p:nvSpPr>
            <p:spPr bwMode="auto">
              <a:xfrm>
                <a:off x="5484" y="1666"/>
                <a:ext cx="5" cy="10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77" name="Rectangle 67"/>
              <p:cNvSpPr>
                <a:spLocks noChangeArrowheads="1"/>
              </p:cNvSpPr>
              <p:nvPr/>
            </p:nvSpPr>
            <p:spPr bwMode="auto">
              <a:xfrm>
                <a:off x="1884" y="1780"/>
                <a:ext cx="86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AI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8" name="Rectangle 68"/>
              <p:cNvSpPr>
                <a:spLocks noChangeArrowheads="1"/>
              </p:cNvSpPr>
              <p:nvPr/>
            </p:nvSpPr>
            <p:spPr bwMode="auto">
              <a:xfrm>
                <a:off x="1937" y="1780"/>
                <a:ext cx="49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9" name="Rectangle 69"/>
              <p:cNvSpPr>
                <a:spLocks noChangeArrowheads="1"/>
              </p:cNvSpPr>
              <p:nvPr/>
            </p:nvSpPr>
            <p:spPr bwMode="auto">
              <a:xfrm>
                <a:off x="2165" y="1780"/>
                <a:ext cx="292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AI_VALUE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0" name="Rectangle 70"/>
              <p:cNvSpPr>
                <a:spLocks noChangeArrowheads="1"/>
              </p:cNvSpPr>
              <p:nvPr/>
            </p:nvSpPr>
            <p:spPr bwMode="auto">
              <a:xfrm>
                <a:off x="2423" y="1780"/>
                <a:ext cx="49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1" name="Rectangle 71"/>
              <p:cNvSpPr>
                <a:spLocks noChangeArrowheads="1"/>
              </p:cNvSpPr>
              <p:nvPr/>
            </p:nvSpPr>
            <p:spPr bwMode="auto">
              <a:xfrm>
                <a:off x="3289" y="1780"/>
                <a:ext cx="82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0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2" name="Rectangle 72"/>
              <p:cNvSpPr>
                <a:spLocks noChangeArrowheads="1"/>
              </p:cNvSpPr>
              <p:nvPr/>
            </p:nvSpPr>
            <p:spPr bwMode="auto">
              <a:xfrm>
                <a:off x="3336" y="1780"/>
                <a:ext cx="65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–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3" name="Rectangle 73"/>
              <p:cNvSpPr>
                <a:spLocks noChangeArrowheads="1"/>
              </p:cNvSpPr>
              <p:nvPr/>
            </p:nvSpPr>
            <p:spPr bwMode="auto">
              <a:xfrm>
                <a:off x="3368" y="1780"/>
                <a:ext cx="49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4" name="Rectangle 74"/>
              <p:cNvSpPr>
                <a:spLocks noChangeArrowheads="1"/>
              </p:cNvSpPr>
              <p:nvPr/>
            </p:nvSpPr>
            <p:spPr bwMode="auto">
              <a:xfrm>
                <a:off x="3382" y="1780"/>
                <a:ext cx="271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41 mV (0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5" name="Rectangle 75"/>
              <p:cNvSpPr>
                <a:spLocks noChangeArrowheads="1"/>
              </p:cNvSpPr>
              <p:nvPr/>
            </p:nvSpPr>
            <p:spPr bwMode="auto">
              <a:xfrm>
                <a:off x="3615" y="1780"/>
                <a:ext cx="54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-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6" name="Rectangle 76"/>
              <p:cNvSpPr>
                <a:spLocks noChangeArrowheads="1"/>
              </p:cNvSpPr>
              <p:nvPr/>
            </p:nvSpPr>
            <p:spPr bwMode="auto">
              <a:xfrm>
                <a:off x="3636" y="1780"/>
                <a:ext cx="234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1000 C)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7" name="Rectangle 77"/>
              <p:cNvSpPr>
                <a:spLocks noChangeArrowheads="1"/>
              </p:cNvSpPr>
              <p:nvPr/>
            </p:nvSpPr>
            <p:spPr bwMode="auto">
              <a:xfrm>
                <a:off x="3833" y="1780"/>
                <a:ext cx="49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8" name="Rectangle 78"/>
              <p:cNvSpPr>
                <a:spLocks noChangeArrowheads="1"/>
              </p:cNvSpPr>
              <p:nvPr/>
            </p:nvSpPr>
            <p:spPr bwMode="auto">
              <a:xfrm>
                <a:off x="1853" y="1775"/>
                <a:ext cx="6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89" name="Rectangle 79"/>
              <p:cNvSpPr>
                <a:spLocks noChangeArrowheads="1"/>
              </p:cNvSpPr>
              <p:nvPr/>
            </p:nvSpPr>
            <p:spPr bwMode="auto">
              <a:xfrm>
                <a:off x="1859" y="1775"/>
                <a:ext cx="275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90" name="Rectangle 80"/>
              <p:cNvSpPr>
                <a:spLocks noChangeArrowheads="1"/>
              </p:cNvSpPr>
              <p:nvPr/>
            </p:nvSpPr>
            <p:spPr bwMode="auto">
              <a:xfrm>
                <a:off x="2134" y="1775"/>
                <a:ext cx="6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91" name="Rectangle 81"/>
              <p:cNvSpPr>
                <a:spLocks noChangeArrowheads="1"/>
              </p:cNvSpPr>
              <p:nvPr/>
            </p:nvSpPr>
            <p:spPr bwMode="auto">
              <a:xfrm>
                <a:off x="2140" y="1775"/>
                <a:ext cx="1118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92" name="Rectangle 82"/>
              <p:cNvSpPr>
                <a:spLocks noChangeArrowheads="1"/>
              </p:cNvSpPr>
              <p:nvPr/>
            </p:nvSpPr>
            <p:spPr bwMode="auto">
              <a:xfrm>
                <a:off x="3258" y="1775"/>
                <a:ext cx="6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93" name="Rectangle 83"/>
              <p:cNvSpPr>
                <a:spLocks noChangeArrowheads="1"/>
              </p:cNvSpPr>
              <p:nvPr/>
            </p:nvSpPr>
            <p:spPr bwMode="auto">
              <a:xfrm>
                <a:off x="3264" y="1775"/>
                <a:ext cx="2220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94" name="Rectangle 84"/>
              <p:cNvSpPr>
                <a:spLocks noChangeArrowheads="1"/>
              </p:cNvSpPr>
              <p:nvPr/>
            </p:nvSpPr>
            <p:spPr bwMode="auto">
              <a:xfrm>
                <a:off x="5484" y="1775"/>
                <a:ext cx="5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95" name="Rectangle 85"/>
              <p:cNvSpPr>
                <a:spLocks noChangeArrowheads="1"/>
              </p:cNvSpPr>
              <p:nvPr/>
            </p:nvSpPr>
            <p:spPr bwMode="auto">
              <a:xfrm>
                <a:off x="1853" y="1780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96" name="Rectangle 86"/>
              <p:cNvSpPr>
                <a:spLocks noChangeArrowheads="1"/>
              </p:cNvSpPr>
              <p:nvPr/>
            </p:nvSpPr>
            <p:spPr bwMode="auto">
              <a:xfrm>
                <a:off x="2134" y="1780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97" name="Rectangle 87"/>
              <p:cNvSpPr>
                <a:spLocks noChangeArrowheads="1"/>
              </p:cNvSpPr>
              <p:nvPr/>
            </p:nvSpPr>
            <p:spPr bwMode="auto">
              <a:xfrm>
                <a:off x="3258" y="1780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98" name="Rectangle 88"/>
              <p:cNvSpPr>
                <a:spLocks noChangeArrowheads="1"/>
              </p:cNvSpPr>
              <p:nvPr/>
            </p:nvSpPr>
            <p:spPr bwMode="auto">
              <a:xfrm>
                <a:off x="5484" y="1780"/>
                <a:ext cx="5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199" name="Rectangle 89"/>
              <p:cNvSpPr>
                <a:spLocks noChangeArrowheads="1"/>
              </p:cNvSpPr>
              <p:nvPr/>
            </p:nvSpPr>
            <p:spPr bwMode="auto">
              <a:xfrm>
                <a:off x="1884" y="1894"/>
                <a:ext cx="71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A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0" name="Rectangle 90"/>
              <p:cNvSpPr>
                <a:spLocks noChangeArrowheads="1"/>
              </p:cNvSpPr>
              <p:nvPr/>
            </p:nvSpPr>
            <p:spPr bwMode="auto">
              <a:xfrm>
                <a:off x="1921" y="1894"/>
                <a:ext cx="50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1" name="Rectangle 91"/>
              <p:cNvSpPr>
                <a:spLocks noChangeArrowheads="1"/>
              </p:cNvSpPr>
              <p:nvPr/>
            </p:nvSpPr>
            <p:spPr bwMode="auto">
              <a:xfrm>
                <a:off x="1937" y="1894"/>
                <a:ext cx="49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2" name="Rectangle 92"/>
              <p:cNvSpPr>
                <a:spLocks noChangeArrowheads="1"/>
              </p:cNvSpPr>
              <p:nvPr/>
            </p:nvSpPr>
            <p:spPr bwMode="auto">
              <a:xfrm>
                <a:off x="2165" y="1894"/>
                <a:ext cx="339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I_HH_LIMIT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3" name="Rectangle 93"/>
              <p:cNvSpPr>
                <a:spLocks noChangeArrowheads="1"/>
              </p:cNvSpPr>
              <p:nvPr/>
            </p:nvSpPr>
            <p:spPr bwMode="auto">
              <a:xfrm>
                <a:off x="2470" y="1894"/>
                <a:ext cx="49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4" name="Rectangle 94"/>
              <p:cNvSpPr>
                <a:spLocks noChangeArrowheads="1"/>
              </p:cNvSpPr>
              <p:nvPr/>
            </p:nvSpPr>
            <p:spPr bwMode="auto">
              <a:xfrm>
                <a:off x="3289" y="1894"/>
                <a:ext cx="454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3.682 mV (90 C)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5" name="Rectangle 95"/>
              <p:cNvSpPr>
                <a:spLocks noChangeArrowheads="1"/>
              </p:cNvSpPr>
              <p:nvPr/>
            </p:nvSpPr>
            <p:spPr bwMode="auto">
              <a:xfrm>
                <a:off x="3704" y="1894"/>
                <a:ext cx="49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6" name="Rectangle 96"/>
              <p:cNvSpPr>
                <a:spLocks noChangeArrowheads="1"/>
              </p:cNvSpPr>
              <p:nvPr/>
            </p:nvSpPr>
            <p:spPr bwMode="auto">
              <a:xfrm>
                <a:off x="1853" y="1888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07" name="Rectangle 97"/>
              <p:cNvSpPr>
                <a:spLocks noChangeArrowheads="1"/>
              </p:cNvSpPr>
              <p:nvPr/>
            </p:nvSpPr>
            <p:spPr bwMode="auto">
              <a:xfrm>
                <a:off x="1859" y="1888"/>
                <a:ext cx="27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08" name="Rectangle 98"/>
              <p:cNvSpPr>
                <a:spLocks noChangeArrowheads="1"/>
              </p:cNvSpPr>
              <p:nvPr/>
            </p:nvSpPr>
            <p:spPr bwMode="auto">
              <a:xfrm>
                <a:off x="2134" y="1888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09" name="Rectangle 99"/>
              <p:cNvSpPr>
                <a:spLocks noChangeArrowheads="1"/>
              </p:cNvSpPr>
              <p:nvPr/>
            </p:nvSpPr>
            <p:spPr bwMode="auto">
              <a:xfrm>
                <a:off x="2140" y="1888"/>
                <a:ext cx="1118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10" name="Rectangle 100"/>
              <p:cNvSpPr>
                <a:spLocks noChangeArrowheads="1"/>
              </p:cNvSpPr>
              <p:nvPr/>
            </p:nvSpPr>
            <p:spPr bwMode="auto">
              <a:xfrm>
                <a:off x="3258" y="1888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11" name="Rectangle 101"/>
              <p:cNvSpPr>
                <a:spLocks noChangeArrowheads="1"/>
              </p:cNvSpPr>
              <p:nvPr/>
            </p:nvSpPr>
            <p:spPr bwMode="auto">
              <a:xfrm>
                <a:off x="3264" y="1888"/>
                <a:ext cx="2220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12" name="Rectangle 102"/>
              <p:cNvSpPr>
                <a:spLocks noChangeArrowheads="1"/>
              </p:cNvSpPr>
              <p:nvPr/>
            </p:nvSpPr>
            <p:spPr bwMode="auto">
              <a:xfrm>
                <a:off x="5484" y="1888"/>
                <a:ext cx="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13" name="Rectangle 103"/>
              <p:cNvSpPr>
                <a:spLocks noChangeArrowheads="1"/>
              </p:cNvSpPr>
              <p:nvPr/>
            </p:nvSpPr>
            <p:spPr bwMode="auto">
              <a:xfrm>
                <a:off x="1853" y="1894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14" name="Rectangle 104"/>
              <p:cNvSpPr>
                <a:spLocks noChangeArrowheads="1"/>
              </p:cNvSpPr>
              <p:nvPr/>
            </p:nvSpPr>
            <p:spPr bwMode="auto">
              <a:xfrm>
                <a:off x="2134" y="1894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15" name="Rectangle 105"/>
              <p:cNvSpPr>
                <a:spLocks noChangeArrowheads="1"/>
              </p:cNvSpPr>
              <p:nvPr/>
            </p:nvSpPr>
            <p:spPr bwMode="auto">
              <a:xfrm>
                <a:off x="3258" y="1894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16" name="Rectangle 106"/>
              <p:cNvSpPr>
                <a:spLocks noChangeArrowheads="1"/>
              </p:cNvSpPr>
              <p:nvPr/>
            </p:nvSpPr>
            <p:spPr bwMode="auto">
              <a:xfrm>
                <a:off x="5484" y="1894"/>
                <a:ext cx="5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17" name="Rectangle 107"/>
              <p:cNvSpPr>
                <a:spLocks noChangeArrowheads="1"/>
              </p:cNvSpPr>
              <p:nvPr/>
            </p:nvSpPr>
            <p:spPr bwMode="auto">
              <a:xfrm>
                <a:off x="1884" y="2008"/>
                <a:ext cx="86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AI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8" name="Rectangle 108"/>
              <p:cNvSpPr>
                <a:spLocks noChangeArrowheads="1"/>
              </p:cNvSpPr>
              <p:nvPr/>
            </p:nvSpPr>
            <p:spPr bwMode="auto">
              <a:xfrm>
                <a:off x="1937" y="2008"/>
                <a:ext cx="49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9" name="Rectangle 109"/>
              <p:cNvSpPr>
                <a:spLocks noChangeArrowheads="1"/>
              </p:cNvSpPr>
              <p:nvPr/>
            </p:nvSpPr>
            <p:spPr bwMode="auto">
              <a:xfrm>
                <a:off x="2165" y="2008"/>
                <a:ext cx="299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I_H_LIMIT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0" name="Rectangle 110"/>
              <p:cNvSpPr>
                <a:spLocks noChangeArrowheads="1"/>
              </p:cNvSpPr>
              <p:nvPr/>
            </p:nvSpPr>
            <p:spPr bwMode="auto">
              <a:xfrm>
                <a:off x="2430" y="2008"/>
                <a:ext cx="49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1" name="Rectangle 111"/>
              <p:cNvSpPr>
                <a:spLocks noChangeArrowheads="1"/>
              </p:cNvSpPr>
              <p:nvPr/>
            </p:nvSpPr>
            <p:spPr bwMode="auto">
              <a:xfrm>
                <a:off x="3289" y="2008"/>
                <a:ext cx="454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2.023 mV (50 C)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2" name="Rectangle 112"/>
              <p:cNvSpPr>
                <a:spLocks noChangeArrowheads="1"/>
              </p:cNvSpPr>
              <p:nvPr/>
            </p:nvSpPr>
            <p:spPr bwMode="auto">
              <a:xfrm>
                <a:off x="3704" y="2008"/>
                <a:ext cx="49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3" name="Rectangle 113"/>
              <p:cNvSpPr>
                <a:spLocks noChangeArrowheads="1"/>
              </p:cNvSpPr>
              <p:nvPr/>
            </p:nvSpPr>
            <p:spPr bwMode="auto">
              <a:xfrm>
                <a:off x="1853" y="2002"/>
                <a:ext cx="6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24" name="Rectangle 114"/>
              <p:cNvSpPr>
                <a:spLocks noChangeArrowheads="1"/>
              </p:cNvSpPr>
              <p:nvPr/>
            </p:nvSpPr>
            <p:spPr bwMode="auto">
              <a:xfrm>
                <a:off x="1859" y="2002"/>
                <a:ext cx="275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25" name="Rectangle 115"/>
              <p:cNvSpPr>
                <a:spLocks noChangeArrowheads="1"/>
              </p:cNvSpPr>
              <p:nvPr/>
            </p:nvSpPr>
            <p:spPr bwMode="auto">
              <a:xfrm>
                <a:off x="2134" y="2002"/>
                <a:ext cx="6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26" name="Rectangle 116"/>
              <p:cNvSpPr>
                <a:spLocks noChangeArrowheads="1"/>
              </p:cNvSpPr>
              <p:nvPr/>
            </p:nvSpPr>
            <p:spPr bwMode="auto">
              <a:xfrm>
                <a:off x="2140" y="2002"/>
                <a:ext cx="1118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27" name="Rectangle 117"/>
              <p:cNvSpPr>
                <a:spLocks noChangeArrowheads="1"/>
              </p:cNvSpPr>
              <p:nvPr/>
            </p:nvSpPr>
            <p:spPr bwMode="auto">
              <a:xfrm>
                <a:off x="3258" y="2002"/>
                <a:ext cx="6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28" name="Rectangle 118"/>
              <p:cNvSpPr>
                <a:spLocks noChangeArrowheads="1"/>
              </p:cNvSpPr>
              <p:nvPr/>
            </p:nvSpPr>
            <p:spPr bwMode="auto">
              <a:xfrm>
                <a:off x="3264" y="2002"/>
                <a:ext cx="2220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29" name="Rectangle 119"/>
              <p:cNvSpPr>
                <a:spLocks noChangeArrowheads="1"/>
              </p:cNvSpPr>
              <p:nvPr/>
            </p:nvSpPr>
            <p:spPr bwMode="auto">
              <a:xfrm>
                <a:off x="5484" y="2002"/>
                <a:ext cx="5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30" name="Rectangle 120"/>
              <p:cNvSpPr>
                <a:spLocks noChangeArrowheads="1"/>
              </p:cNvSpPr>
              <p:nvPr/>
            </p:nvSpPr>
            <p:spPr bwMode="auto">
              <a:xfrm>
                <a:off x="1853" y="2007"/>
                <a:ext cx="6" cy="10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31" name="Rectangle 121"/>
              <p:cNvSpPr>
                <a:spLocks noChangeArrowheads="1"/>
              </p:cNvSpPr>
              <p:nvPr/>
            </p:nvSpPr>
            <p:spPr bwMode="auto">
              <a:xfrm>
                <a:off x="2134" y="2007"/>
                <a:ext cx="6" cy="10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32" name="Rectangle 122"/>
              <p:cNvSpPr>
                <a:spLocks noChangeArrowheads="1"/>
              </p:cNvSpPr>
              <p:nvPr/>
            </p:nvSpPr>
            <p:spPr bwMode="auto">
              <a:xfrm>
                <a:off x="3258" y="2007"/>
                <a:ext cx="6" cy="10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33" name="Rectangle 123"/>
              <p:cNvSpPr>
                <a:spLocks noChangeArrowheads="1"/>
              </p:cNvSpPr>
              <p:nvPr/>
            </p:nvSpPr>
            <p:spPr bwMode="auto">
              <a:xfrm>
                <a:off x="5484" y="2007"/>
                <a:ext cx="5" cy="10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34" name="Rectangle 124"/>
              <p:cNvSpPr>
                <a:spLocks noChangeArrowheads="1"/>
              </p:cNvSpPr>
              <p:nvPr/>
            </p:nvSpPr>
            <p:spPr bwMode="auto">
              <a:xfrm>
                <a:off x="1884" y="2121"/>
                <a:ext cx="86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AI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5" name="Rectangle 125"/>
              <p:cNvSpPr>
                <a:spLocks noChangeArrowheads="1"/>
              </p:cNvSpPr>
              <p:nvPr/>
            </p:nvSpPr>
            <p:spPr bwMode="auto">
              <a:xfrm>
                <a:off x="1937" y="2121"/>
                <a:ext cx="49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6" name="Rectangle 126"/>
              <p:cNvSpPr>
                <a:spLocks noChangeArrowheads="1"/>
              </p:cNvSpPr>
              <p:nvPr/>
            </p:nvSpPr>
            <p:spPr bwMode="auto">
              <a:xfrm>
                <a:off x="2165" y="2121"/>
                <a:ext cx="285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I_L_LIMIT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7" name="Rectangle 127"/>
              <p:cNvSpPr>
                <a:spLocks noChangeArrowheads="1"/>
              </p:cNvSpPr>
              <p:nvPr/>
            </p:nvSpPr>
            <p:spPr bwMode="auto">
              <a:xfrm>
                <a:off x="2417" y="2121"/>
                <a:ext cx="49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8" name="Rectangle 128"/>
              <p:cNvSpPr>
                <a:spLocks noChangeArrowheads="1"/>
              </p:cNvSpPr>
              <p:nvPr/>
            </p:nvSpPr>
            <p:spPr bwMode="auto">
              <a:xfrm>
                <a:off x="3289" y="2121"/>
                <a:ext cx="112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NA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9" name="Rectangle 129"/>
              <p:cNvSpPr>
                <a:spLocks noChangeArrowheads="1"/>
              </p:cNvSpPr>
              <p:nvPr/>
            </p:nvSpPr>
            <p:spPr bwMode="auto">
              <a:xfrm>
                <a:off x="3368" y="2121"/>
                <a:ext cx="49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0" name="Rectangle 130"/>
              <p:cNvSpPr>
                <a:spLocks noChangeArrowheads="1"/>
              </p:cNvSpPr>
              <p:nvPr/>
            </p:nvSpPr>
            <p:spPr bwMode="auto">
              <a:xfrm>
                <a:off x="1853" y="2116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41" name="Rectangle 131"/>
              <p:cNvSpPr>
                <a:spLocks noChangeArrowheads="1"/>
              </p:cNvSpPr>
              <p:nvPr/>
            </p:nvSpPr>
            <p:spPr bwMode="auto">
              <a:xfrm>
                <a:off x="1859" y="2116"/>
                <a:ext cx="27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42" name="Rectangle 132"/>
              <p:cNvSpPr>
                <a:spLocks noChangeArrowheads="1"/>
              </p:cNvSpPr>
              <p:nvPr/>
            </p:nvSpPr>
            <p:spPr bwMode="auto">
              <a:xfrm>
                <a:off x="2134" y="2116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43" name="Rectangle 133"/>
              <p:cNvSpPr>
                <a:spLocks noChangeArrowheads="1"/>
              </p:cNvSpPr>
              <p:nvPr/>
            </p:nvSpPr>
            <p:spPr bwMode="auto">
              <a:xfrm>
                <a:off x="2140" y="2116"/>
                <a:ext cx="1118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44" name="Rectangle 134"/>
              <p:cNvSpPr>
                <a:spLocks noChangeArrowheads="1"/>
              </p:cNvSpPr>
              <p:nvPr/>
            </p:nvSpPr>
            <p:spPr bwMode="auto">
              <a:xfrm>
                <a:off x="3258" y="2116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45" name="Rectangle 135"/>
              <p:cNvSpPr>
                <a:spLocks noChangeArrowheads="1"/>
              </p:cNvSpPr>
              <p:nvPr/>
            </p:nvSpPr>
            <p:spPr bwMode="auto">
              <a:xfrm>
                <a:off x="3264" y="2116"/>
                <a:ext cx="2220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46" name="Rectangle 136"/>
              <p:cNvSpPr>
                <a:spLocks noChangeArrowheads="1"/>
              </p:cNvSpPr>
              <p:nvPr/>
            </p:nvSpPr>
            <p:spPr bwMode="auto">
              <a:xfrm>
                <a:off x="5484" y="2116"/>
                <a:ext cx="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47" name="Rectangle 137"/>
              <p:cNvSpPr>
                <a:spLocks noChangeArrowheads="1"/>
              </p:cNvSpPr>
              <p:nvPr/>
            </p:nvSpPr>
            <p:spPr bwMode="auto">
              <a:xfrm>
                <a:off x="1853" y="2122"/>
                <a:ext cx="6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48" name="Rectangle 138"/>
              <p:cNvSpPr>
                <a:spLocks noChangeArrowheads="1"/>
              </p:cNvSpPr>
              <p:nvPr/>
            </p:nvSpPr>
            <p:spPr bwMode="auto">
              <a:xfrm>
                <a:off x="2134" y="2122"/>
                <a:ext cx="6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49" name="Rectangle 139"/>
              <p:cNvSpPr>
                <a:spLocks noChangeArrowheads="1"/>
              </p:cNvSpPr>
              <p:nvPr/>
            </p:nvSpPr>
            <p:spPr bwMode="auto">
              <a:xfrm>
                <a:off x="3258" y="2122"/>
                <a:ext cx="6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50" name="Rectangle 140"/>
              <p:cNvSpPr>
                <a:spLocks noChangeArrowheads="1"/>
              </p:cNvSpPr>
              <p:nvPr/>
            </p:nvSpPr>
            <p:spPr bwMode="auto">
              <a:xfrm>
                <a:off x="5484" y="2122"/>
                <a:ext cx="5" cy="1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51" name="Rectangle 141"/>
              <p:cNvSpPr>
                <a:spLocks noChangeArrowheads="1"/>
              </p:cNvSpPr>
              <p:nvPr/>
            </p:nvSpPr>
            <p:spPr bwMode="auto">
              <a:xfrm>
                <a:off x="1884" y="2235"/>
                <a:ext cx="86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AI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2" name="Rectangle 142"/>
              <p:cNvSpPr>
                <a:spLocks noChangeArrowheads="1"/>
              </p:cNvSpPr>
              <p:nvPr/>
            </p:nvSpPr>
            <p:spPr bwMode="auto">
              <a:xfrm>
                <a:off x="1937" y="2235"/>
                <a:ext cx="49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3" name="Rectangle 143"/>
              <p:cNvSpPr>
                <a:spLocks noChangeArrowheads="1"/>
              </p:cNvSpPr>
              <p:nvPr/>
            </p:nvSpPr>
            <p:spPr bwMode="auto">
              <a:xfrm>
                <a:off x="2165" y="2235"/>
                <a:ext cx="312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I_LL_LIMIT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4" name="Rectangle 144"/>
              <p:cNvSpPr>
                <a:spLocks noChangeArrowheads="1"/>
              </p:cNvSpPr>
              <p:nvPr/>
            </p:nvSpPr>
            <p:spPr bwMode="auto">
              <a:xfrm>
                <a:off x="2444" y="2235"/>
                <a:ext cx="49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5" name="Rectangle 145"/>
              <p:cNvSpPr>
                <a:spLocks noChangeArrowheads="1"/>
              </p:cNvSpPr>
              <p:nvPr/>
            </p:nvSpPr>
            <p:spPr bwMode="auto">
              <a:xfrm>
                <a:off x="3289" y="2235"/>
                <a:ext cx="403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0.00 mV (0 C)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6" name="Rectangle 146"/>
              <p:cNvSpPr>
                <a:spLocks noChangeArrowheads="1"/>
              </p:cNvSpPr>
              <p:nvPr/>
            </p:nvSpPr>
            <p:spPr bwMode="auto">
              <a:xfrm>
                <a:off x="3654" y="2235"/>
                <a:ext cx="65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–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7" name="Rectangle 147"/>
              <p:cNvSpPr>
                <a:spLocks noChangeArrowheads="1"/>
              </p:cNvSpPr>
              <p:nvPr/>
            </p:nvSpPr>
            <p:spPr bwMode="auto">
              <a:xfrm>
                <a:off x="3686" y="2235"/>
                <a:ext cx="49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8" name="Rectangle 148"/>
              <p:cNvSpPr>
                <a:spLocks noChangeArrowheads="1"/>
              </p:cNvSpPr>
              <p:nvPr/>
            </p:nvSpPr>
            <p:spPr bwMode="auto">
              <a:xfrm>
                <a:off x="3700" y="2235"/>
                <a:ext cx="343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sensor fault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9" name="Rectangle 149"/>
              <p:cNvSpPr>
                <a:spLocks noChangeArrowheads="1"/>
              </p:cNvSpPr>
              <p:nvPr/>
            </p:nvSpPr>
            <p:spPr bwMode="auto">
              <a:xfrm>
                <a:off x="4005" y="2235"/>
                <a:ext cx="49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0" name="Rectangle 150"/>
              <p:cNvSpPr>
                <a:spLocks noChangeArrowheads="1"/>
              </p:cNvSpPr>
              <p:nvPr/>
            </p:nvSpPr>
            <p:spPr bwMode="auto">
              <a:xfrm>
                <a:off x="1853" y="2229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61" name="Rectangle 151"/>
              <p:cNvSpPr>
                <a:spLocks noChangeArrowheads="1"/>
              </p:cNvSpPr>
              <p:nvPr/>
            </p:nvSpPr>
            <p:spPr bwMode="auto">
              <a:xfrm>
                <a:off x="1859" y="2229"/>
                <a:ext cx="27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62" name="Rectangle 152"/>
              <p:cNvSpPr>
                <a:spLocks noChangeArrowheads="1"/>
              </p:cNvSpPr>
              <p:nvPr/>
            </p:nvSpPr>
            <p:spPr bwMode="auto">
              <a:xfrm>
                <a:off x="2134" y="2229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63" name="Rectangle 153"/>
              <p:cNvSpPr>
                <a:spLocks noChangeArrowheads="1"/>
              </p:cNvSpPr>
              <p:nvPr/>
            </p:nvSpPr>
            <p:spPr bwMode="auto">
              <a:xfrm>
                <a:off x="2140" y="2229"/>
                <a:ext cx="1118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64" name="Rectangle 154"/>
              <p:cNvSpPr>
                <a:spLocks noChangeArrowheads="1"/>
              </p:cNvSpPr>
              <p:nvPr/>
            </p:nvSpPr>
            <p:spPr bwMode="auto">
              <a:xfrm>
                <a:off x="3258" y="2229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65" name="Rectangle 155"/>
              <p:cNvSpPr>
                <a:spLocks noChangeArrowheads="1"/>
              </p:cNvSpPr>
              <p:nvPr/>
            </p:nvSpPr>
            <p:spPr bwMode="auto">
              <a:xfrm>
                <a:off x="3264" y="2229"/>
                <a:ext cx="2220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66" name="Rectangle 156"/>
              <p:cNvSpPr>
                <a:spLocks noChangeArrowheads="1"/>
              </p:cNvSpPr>
              <p:nvPr/>
            </p:nvSpPr>
            <p:spPr bwMode="auto">
              <a:xfrm>
                <a:off x="5484" y="2229"/>
                <a:ext cx="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67" name="Rectangle 157"/>
              <p:cNvSpPr>
                <a:spLocks noChangeArrowheads="1"/>
              </p:cNvSpPr>
              <p:nvPr/>
            </p:nvSpPr>
            <p:spPr bwMode="auto">
              <a:xfrm>
                <a:off x="1853" y="2235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68" name="Rectangle 158"/>
              <p:cNvSpPr>
                <a:spLocks noChangeArrowheads="1"/>
              </p:cNvSpPr>
              <p:nvPr/>
            </p:nvSpPr>
            <p:spPr bwMode="auto">
              <a:xfrm>
                <a:off x="2134" y="2235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69" name="Rectangle 159"/>
              <p:cNvSpPr>
                <a:spLocks noChangeArrowheads="1"/>
              </p:cNvSpPr>
              <p:nvPr/>
            </p:nvSpPr>
            <p:spPr bwMode="auto">
              <a:xfrm>
                <a:off x="3258" y="2235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70" name="Rectangle 160"/>
              <p:cNvSpPr>
                <a:spLocks noChangeArrowheads="1"/>
              </p:cNvSpPr>
              <p:nvPr/>
            </p:nvSpPr>
            <p:spPr bwMode="auto">
              <a:xfrm>
                <a:off x="5484" y="2235"/>
                <a:ext cx="5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71" name="Rectangle 161"/>
              <p:cNvSpPr>
                <a:spLocks noChangeArrowheads="1"/>
              </p:cNvSpPr>
              <p:nvPr/>
            </p:nvSpPr>
            <p:spPr bwMode="auto">
              <a:xfrm>
                <a:off x="1884" y="2349"/>
                <a:ext cx="89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DI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2" name="Rectangle 162"/>
              <p:cNvSpPr>
                <a:spLocks noChangeArrowheads="1"/>
              </p:cNvSpPr>
              <p:nvPr/>
            </p:nvSpPr>
            <p:spPr bwMode="auto">
              <a:xfrm>
                <a:off x="1939" y="2349"/>
                <a:ext cx="49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3" name="Rectangle 163"/>
              <p:cNvSpPr>
                <a:spLocks noChangeArrowheads="1"/>
              </p:cNvSpPr>
              <p:nvPr/>
            </p:nvSpPr>
            <p:spPr bwMode="auto">
              <a:xfrm>
                <a:off x="2165" y="2349"/>
                <a:ext cx="50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4" name="Rectangle 164"/>
              <p:cNvSpPr>
                <a:spLocks noChangeArrowheads="1"/>
              </p:cNvSpPr>
              <p:nvPr/>
            </p:nvSpPr>
            <p:spPr bwMode="auto">
              <a:xfrm>
                <a:off x="2182" y="2349"/>
                <a:ext cx="224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_RESET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5" name="Rectangle 165"/>
              <p:cNvSpPr>
                <a:spLocks noChangeArrowheads="1"/>
              </p:cNvSpPr>
              <p:nvPr/>
            </p:nvSpPr>
            <p:spPr bwMode="auto">
              <a:xfrm>
                <a:off x="2371" y="2349"/>
                <a:ext cx="49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6" name="Rectangle 166"/>
              <p:cNvSpPr>
                <a:spLocks noChangeArrowheads="1"/>
              </p:cNvSpPr>
              <p:nvPr/>
            </p:nvSpPr>
            <p:spPr bwMode="auto">
              <a:xfrm>
                <a:off x="3289" y="2349"/>
                <a:ext cx="349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RESET from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7" name="Rectangle 167"/>
              <p:cNvSpPr>
                <a:spLocks noChangeArrowheads="1"/>
              </p:cNvSpPr>
              <p:nvPr/>
            </p:nvSpPr>
            <p:spPr bwMode="auto">
              <a:xfrm>
                <a:off x="3603" y="2349"/>
                <a:ext cx="228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TANGO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8" name="Rectangle 168"/>
              <p:cNvSpPr>
                <a:spLocks noChangeArrowheads="1"/>
              </p:cNvSpPr>
              <p:nvPr/>
            </p:nvSpPr>
            <p:spPr bwMode="auto">
              <a:xfrm>
                <a:off x="3795" y="2349"/>
                <a:ext cx="49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9" name="Rectangle 169"/>
              <p:cNvSpPr>
                <a:spLocks noChangeArrowheads="1"/>
              </p:cNvSpPr>
              <p:nvPr/>
            </p:nvSpPr>
            <p:spPr bwMode="auto">
              <a:xfrm>
                <a:off x="1853" y="2343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80" name="Rectangle 170"/>
              <p:cNvSpPr>
                <a:spLocks noChangeArrowheads="1"/>
              </p:cNvSpPr>
              <p:nvPr/>
            </p:nvSpPr>
            <p:spPr bwMode="auto">
              <a:xfrm>
                <a:off x="1859" y="2343"/>
                <a:ext cx="27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81" name="Rectangle 171"/>
              <p:cNvSpPr>
                <a:spLocks noChangeArrowheads="1"/>
              </p:cNvSpPr>
              <p:nvPr/>
            </p:nvSpPr>
            <p:spPr bwMode="auto">
              <a:xfrm>
                <a:off x="2134" y="2343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82" name="Rectangle 172"/>
              <p:cNvSpPr>
                <a:spLocks noChangeArrowheads="1"/>
              </p:cNvSpPr>
              <p:nvPr/>
            </p:nvSpPr>
            <p:spPr bwMode="auto">
              <a:xfrm>
                <a:off x="2140" y="2343"/>
                <a:ext cx="1118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83" name="Rectangle 173"/>
              <p:cNvSpPr>
                <a:spLocks noChangeArrowheads="1"/>
              </p:cNvSpPr>
              <p:nvPr/>
            </p:nvSpPr>
            <p:spPr bwMode="auto">
              <a:xfrm>
                <a:off x="3258" y="2343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84" name="Rectangle 174"/>
              <p:cNvSpPr>
                <a:spLocks noChangeArrowheads="1"/>
              </p:cNvSpPr>
              <p:nvPr/>
            </p:nvSpPr>
            <p:spPr bwMode="auto">
              <a:xfrm>
                <a:off x="3264" y="2343"/>
                <a:ext cx="2220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85" name="Rectangle 175"/>
              <p:cNvSpPr>
                <a:spLocks noChangeArrowheads="1"/>
              </p:cNvSpPr>
              <p:nvPr/>
            </p:nvSpPr>
            <p:spPr bwMode="auto">
              <a:xfrm>
                <a:off x="5484" y="2343"/>
                <a:ext cx="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86" name="Rectangle 176"/>
              <p:cNvSpPr>
                <a:spLocks noChangeArrowheads="1"/>
              </p:cNvSpPr>
              <p:nvPr/>
            </p:nvSpPr>
            <p:spPr bwMode="auto">
              <a:xfrm>
                <a:off x="1853" y="2349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87" name="Rectangle 177"/>
              <p:cNvSpPr>
                <a:spLocks noChangeArrowheads="1"/>
              </p:cNvSpPr>
              <p:nvPr/>
            </p:nvSpPr>
            <p:spPr bwMode="auto">
              <a:xfrm>
                <a:off x="2134" y="2349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88" name="Rectangle 178"/>
              <p:cNvSpPr>
                <a:spLocks noChangeArrowheads="1"/>
              </p:cNvSpPr>
              <p:nvPr/>
            </p:nvSpPr>
            <p:spPr bwMode="auto">
              <a:xfrm>
                <a:off x="3258" y="2349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89" name="Rectangle 179"/>
              <p:cNvSpPr>
                <a:spLocks noChangeArrowheads="1"/>
              </p:cNvSpPr>
              <p:nvPr/>
            </p:nvSpPr>
            <p:spPr bwMode="auto">
              <a:xfrm>
                <a:off x="5484" y="2349"/>
                <a:ext cx="5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90" name="Rectangle 180"/>
              <p:cNvSpPr>
                <a:spLocks noChangeArrowheads="1"/>
              </p:cNvSpPr>
              <p:nvPr/>
            </p:nvSpPr>
            <p:spPr bwMode="auto">
              <a:xfrm>
                <a:off x="1884" y="2463"/>
                <a:ext cx="89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DI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1" name="Rectangle 181"/>
              <p:cNvSpPr>
                <a:spLocks noChangeArrowheads="1"/>
              </p:cNvSpPr>
              <p:nvPr/>
            </p:nvSpPr>
            <p:spPr bwMode="auto">
              <a:xfrm>
                <a:off x="1939" y="2463"/>
                <a:ext cx="49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2" name="Rectangle 182"/>
              <p:cNvSpPr>
                <a:spLocks noChangeArrowheads="1"/>
              </p:cNvSpPr>
              <p:nvPr/>
            </p:nvSpPr>
            <p:spPr bwMode="auto">
              <a:xfrm>
                <a:off x="2165" y="2463"/>
                <a:ext cx="298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I_DISABLE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3" name="Rectangle 183"/>
              <p:cNvSpPr>
                <a:spLocks noChangeArrowheads="1"/>
              </p:cNvSpPr>
              <p:nvPr/>
            </p:nvSpPr>
            <p:spPr bwMode="auto">
              <a:xfrm>
                <a:off x="2428" y="2463"/>
                <a:ext cx="49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4" name="Rectangle 184"/>
              <p:cNvSpPr>
                <a:spLocks noChangeArrowheads="1"/>
              </p:cNvSpPr>
              <p:nvPr/>
            </p:nvSpPr>
            <p:spPr bwMode="auto">
              <a:xfrm>
                <a:off x="3289" y="2463"/>
                <a:ext cx="406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DISABLE from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5" name="Rectangle 185"/>
              <p:cNvSpPr>
                <a:spLocks noChangeArrowheads="1"/>
              </p:cNvSpPr>
              <p:nvPr/>
            </p:nvSpPr>
            <p:spPr bwMode="auto">
              <a:xfrm>
                <a:off x="3661" y="2463"/>
                <a:ext cx="228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TANGO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6" name="Rectangle 186"/>
              <p:cNvSpPr>
                <a:spLocks noChangeArrowheads="1"/>
              </p:cNvSpPr>
              <p:nvPr/>
            </p:nvSpPr>
            <p:spPr bwMode="auto">
              <a:xfrm>
                <a:off x="3852" y="2463"/>
                <a:ext cx="49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7" name="Rectangle 187"/>
              <p:cNvSpPr>
                <a:spLocks noChangeArrowheads="1"/>
              </p:cNvSpPr>
              <p:nvPr/>
            </p:nvSpPr>
            <p:spPr bwMode="auto">
              <a:xfrm>
                <a:off x="1853" y="2457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98" name="Rectangle 188"/>
              <p:cNvSpPr>
                <a:spLocks noChangeArrowheads="1"/>
              </p:cNvSpPr>
              <p:nvPr/>
            </p:nvSpPr>
            <p:spPr bwMode="auto">
              <a:xfrm>
                <a:off x="1859" y="2457"/>
                <a:ext cx="27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99" name="Rectangle 189"/>
              <p:cNvSpPr>
                <a:spLocks noChangeArrowheads="1"/>
              </p:cNvSpPr>
              <p:nvPr/>
            </p:nvSpPr>
            <p:spPr bwMode="auto">
              <a:xfrm>
                <a:off x="2134" y="2457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00" name="Rectangle 190"/>
              <p:cNvSpPr>
                <a:spLocks noChangeArrowheads="1"/>
              </p:cNvSpPr>
              <p:nvPr/>
            </p:nvSpPr>
            <p:spPr bwMode="auto">
              <a:xfrm>
                <a:off x="2140" y="2457"/>
                <a:ext cx="1118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01" name="Rectangle 191"/>
              <p:cNvSpPr>
                <a:spLocks noChangeArrowheads="1"/>
              </p:cNvSpPr>
              <p:nvPr/>
            </p:nvSpPr>
            <p:spPr bwMode="auto">
              <a:xfrm>
                <a:off x="3258" y="2457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02" name="Rectangle 192"/>
              <p:cNvSpPr>
                <a:spLocks noChangeArrowheads="1"/>
              </p:cNvSpPr>
              <p:nvPr/>
            </p:nvSpPr>
            <p:spPr bwMode="auto">
              <a:xfrm>
                <a:off x="3264" y="2457"/>
                <a:ext cx="2220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03" name="Rectangle 193"/>
              <p:cNvSpPr>
                <a:spLocks noChangeArrowheads="1"/>
              </p:cNvSpPr>
              <p:nvPr/>
            </p:nvSpPr>
            <p:spPr bwMode="auto">
              <a:xfrm>
                <a:off x="5484" y="2457"/>
                <a:ext cx="5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04" name="Rectangle 194"/>
              <p:cNvSpPr>
                <a:spLocks noChangeArrowheads="1"/>
              </p:cNvSpPr>
              <p:nvPr/>
            </p:nvSpPr>
            <p:spPr bwMode="auto">
              <a:xfrm>
                <a:off x="1853" y="2463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05" name="Rectangle 195"/>
              <p:cNvSpPr>
                <a:spLocks noChangeArrowheads="1"/>
              </p:cNvSpPr>
              <p:nvPr/>
            </p:nvSpPr>
            <p:spPr bwMode="auto">
              <a:xfrm>
                <a:off x="2134" y="2463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06" name="Rectangle 196"/>
              <p:cNvSpPr>
                <a:spLocks noChangeArrowheads="1"/>
              </p:cNvSpPr>
              <p:nvPr/>
            </p:nvSpPr>
            <p:spPr bwMode="auto">
              <a:xfrm>
                <a:off x="3258" y="2463"/>
                <a:ext cx="6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07" name="Rectangle 197"/>
              <p:cNvSpPr>
                <a:spLocks noChangeArrowheads="1"/>
              </p:cNvSpPr>
              <p:nvPr/>
            </p:nvSpPr>
            <p:spPr bwMode="auto">
              <a:xfrm>
                <a:off x="5484" y="2463"/>
                <a:ext cx="5" cy="10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308" name="Rectangle 198"/>
              <p:cNvSpPr>
                <a:spLocks noChangeArrowheads="1"/>
              </p:cNvSpPr>
              <p:nvPr/>
            </p:nvSpPr>
            <p:spPr bwMode="auto">
              <a:xfrm>
                <a:off x="1884" y="2576"/>
                <a:ext cx="86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AI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09" name="Rectangle 199"/>
              <p:cNvSpPr>
                <a:spLocks noChangeArrowheads="1"/>
              </p:cNvSpPr>
              <p:nvPr/>
            </p:nvSpPr>
            <p:spPr bwMode="auto">
              <a:xfrm>
                <a:off x="1937" y="2576"/>
                <a:ext cx="49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0" name="Rectangle 200"/>
              <p:cNvSpPr>
                <a:spLocks noChangeArrowheads="1"/>
              </p:cNvSpPr>
              <p:nvPr/>
            </p:nvSpPr>
            <p:spPr bwMode="auto">
              <a:xfrm>
                <a:off x="2165" y="2576"/>
                <a:ext cx="367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I_DURATION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1" name="Rectangle 201"/>
              <p:cNvSpPr>
                <a:spLocks noChangeArrowheads="1"/>
              </p:cNvSpPr>
              <p:nvPr/>
            </p:nvSpPr>
            <p:spPr bwMode="auto">
              <a:xfrm>
                <a:off x="2497" y="2576"/>
                <a:ext cx="49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2" name="Rectangle 202"/>
              <p:cNvSpPr>
                <a:spLocks noChangeArrowheads="1"/>
              </p:cNvSpPr>
              <p:nvPr/>
            </p:nvSpPr>
            <p:spPr bwMode="auto">
              <a:xfrm>
                <a:off x="3289" y="2576"/>
                <a:ext cx="256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1000 ms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3" name="Rectangle 203"/>
              <p:cNvSpPr>
                <a:spLocks noChangeArrowheads="1"/>
              </p:cNvSpPr>
              <p:nvPr/>
            </p:nvSpPr>
            <p:spPr bwMode="auto">
              <a:xfrm>
                <a:off x="3510" y="2576"/>
                <a:ext cx="49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sv-SE" altLang="sv-S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4" name="Rectangle 204"/>
              <p:cNvSpPr>
                <a:spLocks noChangeArrowheads="1"/>
              </p:cNvSpPr>
              <p:nvPr/>
            </p:nvSpPr>
            <p:spPr bwMode="auto">
              <a:xfrm>
                <a:off x="1853" y="2571"/>
                <a:ext cx="6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</p:grpSp>
        <p:sp>
          <p:nvSpPr>
            <p:cNvPr id="5" name="Rectangle 206"/>
            <p:cNvSpPr>
              <a:spLocks noChangeArrowheads="1"/>
            </p:cNvSpPr>
            <p:nvPr/>
          </p:nvSpPr>
          <p:spPr bwMode="auto">
            <a:xfrm>
              <a:off x="1859" y="2571"/>
              <a:ext cx="275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7" name="Rectangle 207"/>
            <p:cNvSpPr>
              <a:spLocks noChangeArrowheads="1"/>
            </p:cNvSpPr>
            <p:nvPr/>
          </p:nvSpPr>
          <p:spPr bwMode="auto">
            <a:xfrm>
              <a:off x="2134" y="257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8" name="Rectangle 208"/>
            <p:cNvSpPr>
              <a:spLocks noChangeArrowheads="1"/>
            </p:cNvSpPr>
            <p:nvPr/>
          </p:nvSpPr>
          <p:spPr bwMode="auto">
            <a:xfrm>
              <a:off x="2140" y="2571"/>
              <a:ext cx="11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9" name="Rectangle 209"/>
            <p:cNvSpPr>
              <a:spLocks noChangeArrowheads="1"/>
            </p:cNvSpPr>
            <p:nvPr/>
          </p:nvSpPr>
          <p:spPr bwMode="auto">
            <a:xfrm>
              <a:off x="3258" y="257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0" name="Rectangle 210"/>
            <p:cNvSpPr>
              <a:spLocks noChangeArrowheads="1"/>
            </p:cNvSpPr>
            <p:nvPr/>
          </p:nvSpPr>
          <p:spPr bwMode="auto">
            <a:xfrm>
              <a:off x="3264" y="2571"/>
              <a:ext cx="2220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1" name="Rectangle 211"/>
            <p:cNvSpPr>
              <a:spLocks noChangeArrowheads="1"/>
            </p:cNvSpPr>
            <p:nvPr/>
          </p:nvSpPr>
          <p:spPr bwMode="auto">
            <a:xfrm>
              <a:off x="5484" y="2571"/>
              <a:ext cx="5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" name="Rectangle 212"/>
            <p:cNvSpPr>
              <a:spLocks noChangeArrowheads="1"/>
            </p:cNvSpPr>
            <p:nvPr/>
          </p:nvSpPr>
          <p:spPr bwMode="auto">
            <a:xfrm>
              <a:off x="1853" y="2577"/>
              <a:ext cx="6" cy="10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" name="Rectangle 213"/>
            <p:cNvSpPr>
              <a:spLocks noChangeArrowheads="1"/>
            </p:cNvSpPr>
            <p:nvPr/>
          </p:nvSpPr>
          <p:spPr bwMode="auto">
            <a:xfrm>
              <a:off x="2134" y="2577"/>
              <a:ext cx="6" cy="10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4" name="Rectangle 214"/>
            <p:cNvSpPr>
              <a:spLocks noChangeArrowheads="1"/>
            </p:cNvSpPr>
            <p:nvPr/>
          </p:nvSpPr>
          <p:spPr bwMode="auto">
            <a:xfrm>
              <a:off x="3258" y="2577"/>
              <a:ext cx="6" cy="10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5" name="Rectangle 215"/>
            <p:cNvSpPr>
              <a:spLocks noChangeArrowheads="1"/>
            </p:cNvSpPr>
            <p:nvPr/>
          </p:nvSpPr>
          <p:spPr bwMode="auto">
            <a:xfrm>
              <a:off x="5484" y="2577"/>
              <a:ext cx="5" cy="10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6" name="Rectangle 216"/>
            <p:cNvSpPr>
              <a:spLocks noChangeArrowheads="1"/>
            </p:cNvSpPr>
            <p:nvPr/>
          </p:nvSpPr>
          <p:spPr bwMode="auto">
            <a:xfrm>
              <a:off x="1884" y="2691"/>
              <a:ext cx="116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DO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217"/>
            <p:cNvSpPr>
              <a:spLocks noChangeArrowheads="1"/>
            </p:cNvSpPr>
            <p:nvPr/>
          </p:nvSpPr>
          <p:spPr bwMode="auto">
            <a:xfrm>
              <a:off x="1965" y="2691"/>
              <a:ext cx="4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218"/>
            <p:cNvSpPr>
              <a:spLocks noChangeArrowheads="1"/>
            </p:cNvSpPr>
            <p:nvPr/>
          </p:nvSpPr>
          <p:spPr bwMode="auto">
            <a:xfrm>
              <a:off x="2165" y="2691"/>
              <a:ext cx="412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O_ALARM_HH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219"/>
            <p:cNvSpPr>
              <a:spLocks noChangeArrowheads="1"/>
            </p:cNvSpPr>
            <p:nvPr/>
          </p:nvSpPr>
          <p:spPr bwMode="auto">
            <a:xfrm>
              <a:off x="2542" y="2691"/>
              <a:ext cx="4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220"/>
            <p:cNvSpPr>
              <a:spLocks noChangeArrowheads="1"/>
            </p:cNvSpPr>
            <p:nvPr/>
          </p:nvSpPr>
          <p:spPr bwMode="auto">
            <a:xfrm>
              <a:off x="3289" y="2691"/>
              <a:ext cx="1830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/>
              <a:r>
                <a:rPr kumimoji="0" lang="sv-SE" altLang="sv-SE" sz="8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Level</a:t>
              </a:r>
              <a:r>
                <a:rPr kumimoji="0" lang="sv-SE" altLang="sv-SE" sz="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2, </a:t>
              </a:r>
              <a:r>
                <a:rPr lang="sv-SE" altLang="sv-SE" sz="8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mirror</a:t>
              </a:r>
              <a:r>
                <a:rPr lang="sv-SE" altLang="sv-SE" sz="8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sv-SE" altLang="sv-SE" sz="8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temperature</a:t>
              </a:r>
              <a:r>
                <a:rPr lang="sv-SE" altLang="sv-SE" sz="8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is </a:t>
              </a:r>
              <a:r>
                <a:rPr lang="sv-SE" altLang="sv-SE" sz="8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too</a:t>
              </a:r>
              <a:r>
                <a:rPr lang="sv-SE" altLang="sv-SE" sz="8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sv-SE" altLang="sv-SE" sz="8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high</a:t>
              </a:r>
              <a:r>
                <a:rPr lang="sv-SE" altLang="sv-SE" sz="800" dirty="0">
                  <a:solidFill>
                    <a:srgbClr val="000000"/>
                  </a:solidFill>
                  <a:latin typeface="Calibri" panose="020F0502020204030204" pitchFamily="34" charset="0"/>
                </a:rPr>
                <a:t>. </a:t>
              </a:r>
              <a:r>
                <a:rPr lang="sv-SE" altLang="sv-SE" sz="8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Open</a:t>
              </a:r>
              <a:r>
                <a:rPr lang="sv-SE" altLang="sv-SE" sz="8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manual </a:t>
              </a:r>
              <a:r>
                <a:rPr lang="sv-SE" altLang="sv-SE" sz="8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valve</a:t>
              </a:r>
              <a:r>
                <a:rPr lang="sv-SE" altLang="sv-SE" sz="8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sv-SE" altLang="sv-SE" sz="8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nnn</a:t>
              </a:r>
              <a:r>
                <a:rPr lang="sv-SE" altLang="sv-SE" sz="800" dirty="0">
                  <a:solidFill>
                    <a:srgbClr val="000000"/>
                  </a:solidFill>
                  <a:latin typeface="Calibri" panose="020F0502020204030204" pitchFamily="34" charset="0"/>
                </a:rPr>
                <a:t>, SMS</a:t>
              </a:r>
              <a:r>
                <a:rPr kumimoji="0" lang="sv-SE" altLang="sv-SE" sz="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221"/>
            <p:cNvSpPr>
              <a:spLocks noChangeArrowheads="1"/>
            </p:cNvSpPr>
            <p:nvPr/>
          </p:nvSpPr>
          <p:spPr bwMode="auto">
            <a:xfrm>
              <a:off x="4032" y="2691"/>
              <a:ext cx="4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222"/>
            <p:cNvSpPr>
              <a:spLocks noChangeArrowheads="1"/>
            </p:cNvSpPr>
            <p:nvPr/>
          </p:nvSpPr>
          <p:spPr bwMode="auto">
            <a:xfrm>
              <a:off x="1853" y="2684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3" name="Rectangle 223"/>
            <p:cNvSpPr>
              <a:spLocks noChangeArrowheads="1"/>
            </p:cNvSpPr>
            <p:nvPr/>
          </p:nvSpPr>
          <p:spPr bwMode="auto">
            <a:xfrm>
              <a:off x="1859" y="2684"/>
              <a:ext cx="275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4" name="Rectangle 224"/>
            <p:cNvSpPr>
              <a:spLocks noChangeArrowheads="1"/>
            </p:cNvSpPr>
            <p:nvPr/>
          </p:nvSpPr>
          <p:spPr bwMode="auto">
            <a:xfrm>
              <a:off x="2134" y="2684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5" name="Rectangle 225"/>
            <p:cNvSpPr>
              <a:spLocks noChangeArrowheads="1"/>
            </p:cNvSpPr>
            <p:nvPr/>
          </p:nvSpPr>
          <p:spPr bwMode="auto">
            <a:xfrm>
              <a:off x="2140" y="2684"/>
              <a:ext cx="11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6" name="Rectangle 226"/>
            <p:cNvSpPr>
              <a:spLocks noChangeArrowheads="1"/>
            </p:cNvSpPr>
            <p:nvPr/>
          </p:nvSpPr>
          <p:spPr bwMode="auto">
            <a:xfrm>
              <a:off x="3258" y="2684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7" name="Rectangle 227"/>
            <p:cNvSpPr>
              <a:spLocks noChangeArrowheads="1"/>
            </p:cNvSpPr>
            <p:nvPr/>
          </p:nvSpPr>
          <p:spPr bwMode="auto">
            <a:xfrm>
              <a:off x="3264" y="2684"/>
              <a:ext cx="2220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8" name="Rectangle 228"/>
            <p:cNvSpPr>
              <a:spLocks noChangeArrowheads="1"/>
            </p:cNvSpPr>
            <p:nvPr/>
          </p:nvSpPr>
          <p:spPr bwMode="auto">
            <a:xfrm>
              <a:off x="5484" y="2684"/>
              <a:ext cx="5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9" name="Rectangle 229"/>
            <p:cNvSpPr>
              <a:spLocks noChangeArrowheads="1"/>
            </p:cNvSpPr>
            <p:nvPr/>
          </p:nvSpPr>
          <p:spPr bwMode="auto">
            <a:xfrm>
              <a:off x="1853" y="2690"/>
              <a:ext cx="6" cy="10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0" name="Rectangle 230"/>
            <p:cNvSpPr>
              <a:spLocks noChangeArrowheads="1"/>
            </p:cNvSpPr>
            <p:nvPr/>
          </p:nvSpPr>
          <p:spPr bwMode="auto">
            <a:xfrm>
              <a:off x="2134" y="2690"/>
              <a:ext cx="6" cy="10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1" name="Rectangle 231"/>
            <p:cNvSpPr>
              <a:spLocks noChangeArrowheads="1"/>
            </p:cNvSpPr>
            <p:nvPr/>
          </p:nvSpPr>
          <p:spPr bwMode="auto">
            <a:xfrm>
              <a:off x="3258" y="2690"/>
              <a:ext cx="6" cy="10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2" name="Rectangle 232"/>
            <p:cNvSpPr>
              <a:spLocks noChangeArrowheads="1"/>
            </p:cNvSpPr>
            <p:nvPr/>
          </p:nvSpPr>
          <p:spPr bwMode="auto">
            <a:xfrm>
              <a:off x="5484" y="2690"/>
              <a:ext cx="5" cy="10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3" name="Rectangle 233"/>
            <p:cNvSpPr>
              <a:spLocks noChangeArrowheads="1"/>
            </p:cNvSpPr>
            <p:nvPr/>
          </p:nvSpPr>
          <p:spPr bwMode="auto">
            <a:xfrm>
              <a:off x="1884" y="2804"/>
              <a:ext cx="116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DO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234"/>
            <p:cNvSpPr>
              <a:spLocks noChangeArrowheads="1"/>
            </p:cNvSpPr>
            <p:nvPr/>
          </p:nvSpPr>
          <p:spPr bwMode="auto">
            <a:xfrm>
              <a:off x="1965" y="2804"/>
              <a:ext cx="4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235"/>
            <p:cNvSpPr>
              <a:spLocks noChangeArrowheads="1"/>
            </p:cNvSpPr>
            <p:nvPr/>
          </p:nvSpPr>
          <p:spPr bwMode="auto">
            <a:xfrm>
              <a:off x="2165" y="2804"/>
              <a:ext cx="10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O_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236"/>
            <p:cNvSpPr>
              <a:spLocks noChangeArrowheads="1"/>
            </p:cNvSpPr>
            <p:nvPr/>
          </p:nvSpPr>
          <p:spPr bwMode="auto">
            <a:xfrm>
              <a:off x="2239" y="2804"/>
              <a:ext cx="304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WARNING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Rectangle 237"/>
            <p:cNvSpPr>
              <a:spLocks noChangeArrowheads="1"/>
            </p:cNvSpPr>
            <p:nvPr/>
          </p:nvSpPr>
          <p:spPr bwMode="auto">
            <a:xfrm>
              <a:off x="2508" y="2804"/>
              <a:ext cx="106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_H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Rectangle 238"/>
            <p:cNvSpPr>
              <a:spLocks noChangeArrowheads="1"/>
            </p:cNvSpPr>
            <p:nvPr/>
          </p:nvSpPr>
          <p:spPr bwMode="auto">
            <a:xfrm>
              <a:off x="2579" y="2804"/>
              <a:ext cx="4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" name="Rectangle 239"/>
            <p:cNvSpPr>
              <a:spLocks noChangeArrowheads="1"/>
            </p:cNvSpPr>
            <p:nvPr/>
          </p:nvSpPr>
          <p:spPr bwMode="auto">
            <a:xfrm>
              <a:off x="3289" y="2804"/>
              <a:ext cx="18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8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Level</a:t>
              </a:r>
              <a:r>
                <a:rPr kumimoji="0" lang="sv-SE" altLang="sv-SE" sz="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4</a:t>
              </a:r>
              <a:endParaRPr kumimoji="0" lang="sv-SE" altLang="sv-S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" name="Rectangle 240"/>
            <p:cNvSpPr>
              <a:spLocks noChangeArrowheads="1"/>
            </p:cNvSpPr>
            <p:nvPr/>
          </p:nvSpPr>
          <p:spPr bwMode="auto">
            <a:xfrm>
              <a:off x="4032" y="2804"/>
              <a:ext cx="4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Rectangle 241"/>
            <p:cNvSpPr>
              <a:spLocks noChangeArrowheads="1"/>
            </p:cNvSpPr>
            <p:nvPr/>
          </p:nvSpPr>
          <p:spPr bwMode="auto">
            <a:xfrm>
              <a:off x="1853" y="2799"/>
              <a:ext cx="6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2" name="Rectangle 242"/>
            <p:cNvSpPr>
              <a:spLocks noChangeArrowheads="1"/>
            </p:cNvSpPr>
            <p:nvPr/>
          </p:nvSpPr>
          <p:spPr bwMode="auto">
            <a:xfrm>
              <a:off x="1859" y="2799"/>
              <a:ext cx="275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3" name="Rectangle 243"/>
            <p:cNvSpPr>
              <a:spLocks noChangeArrowheads="1"/>
            </p:cNvSpPr>
            <p:nvPr/>
          </p:nvSpPr>
          <p:spPr bwMode="auto">
            <a:xfrm>
              <a:off x="2134" y="2799"/>
              <a:ext cx="6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4" name="Rectangle 244"/>
            <p:cNvSpPr>
              <a:spLocks noChangeArrowheads="1"/>
            </p:cNvSpPr>
            <p:nvPr/>
          </p:nvSpPr>
          <p:spPr bwMode="auto">
            <a:xfrm>
              <a:off x="2140" y="2799"/>
              <a:ext cx="1118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5" name="Rectangle 245"/>
            <p:cNvSpPr>
              <a:spLocks noChangeArrowheads="1"/>
            </p:cNvSpPr>
            <p:nvPr/>
          </p:nvSpPr>
          <p:spPr bwMode="auto">
            <a:xfrm>
              <a:off x="3258" y="2799"/>
              <a:ext cx="6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6" name="Rectangle 246"/>
            <p:cNvSpPr>
              <a:spLocks noChangeArrowheads="1"/>
            </p:cNvSpPr>
            <p:nvPr/>
          </p:nvSpPr>
          <p:spPr bwMode="auto">
            <a:xfrm>
              <a:off x="3264" y="2799"/>
              <a:ext cx="2220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7" name="Rectangle 247"/>
            <p:cNvSpPr>
              <a:spLocks noChangeArrowheads="1"/>
            </p:cNvSpPr>
            <p:nvPr/>
          </p:nvSpPr>
          <p:spPr bwMode="auto">
            <a:xfrm>
              <a:off x="5484" y="2799"/>
              <a:ext cx="5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8" name="Rectangle 248"/>
            <p:cNvSpPr>
              <a:spLocks noChangeArrowheads="1"/>
            </p:cNvSpPr>
            <p:nvPr/>
          </p:nvSpPr>
          <p:spPr bwMode="auto">
            <a:xfrm>
              <a:off x="1853" y="2804"/>
              <a:ext cx="6" cy="10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9" name="Rectangle 249"/>
            <p:cNvSpPr>
              <a:spLocks noChangeArrowheads="1"/>
            </p:cNvSpPr>
            <p:nvPr/>
          </p:nvSpPr>
          <p:spPr bwMode="auto">
            <a:xfrm>
              <a:off x="2134" y="2804"/>
              <a:ext cx="6" cy="10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0" name="Rectangle 250"/>
            <p:cNvSpPr>
              <a:spLocks noChangeArrowheads="1"/>
            </p:cNvSpPr>
            <p:nvPr/>
          </p:nvSpPr>
          <p:spPr bwMode="auto">
            <a:xfrm>
              <a:off x="3258" y="2804"/>
              <a:ext cx="6" cy="10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1" name="Rectangle 251"/>
            <p:cNvSpPr>
              <a:spLocks noChangeArrowheads="1"/>
            </p:cNvSpPr>
            <p:nvPr/>
          </p:nvSpPr>
          <p:spPr bwMode="auto">
            <a:xfrm>
              <a:off x="5484" y="2804"/>
              <a:ext cx="5" cy="10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2" name="Rectangle 252"/>
            <p:cNvSpPr>
              <a:spLocks noChangeArrowheads="1"/>
            </p:cNvSpPr>
            <p:nvPr/>
          </p:nvSpPr>
          <p:spPr bwMode="auto">
            <a:xfrm>
              <a:off x="1884" y="2917"/>
              <a:ext cx="116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DO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3" name="Rectangle 253"/>
            <p:cNvSpPr>
              <a:spLocks noChangeArrowheads="1"/>
            </p:cNvSpPr>
            <p:nvPr/>
          </p:nvSpPr>
          <p:spPr bwMode="auto">
            <a:xfrm>
              <a:off x="1965" y="2917"/>
              <a:ext cx="4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4" name="Rectangle 254"/>
            <p:cNvSpPr>
              <a:spLocks noChangeArrowheads="1"/>
            </p:cNvSpPr>
            <p:nvPr/>
          </p:nvSpPr>
          <p:spPr bwMode="auto">
            <a:xfrm>
              <a:off x="2165" y="2917"/>
              <a:ext cx="10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O_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Rectangle 255"/>
            <p:cNvSpPr>
              <a:spLocks noChangeArrowheads="1"/>
            </p:cNvSpPr>
            <p:nvPr/>
          </p:nvSpPr>
          <p:spPr bwMode="auto">
            <a:xfrm>
              <a:off x="2239" y="2917"/>
              <a:ext cx="304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WARNING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6" name="Rectangle 256"/>
            <p:cNvSpPr>
              <a:spLocks noChangeArrowheads="1"/>
            </p:cNvSpPr>
            <p:nvPr/>
          </p:nvSpPr>
          <p:spPr bwMode="auto">
            <a:xfrm>
              <a:off x="2508" y="2917"/>
              <a:ext cx="92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_L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" name="Rectangle 257"/>
            <p:cNvSpPr>
              <a:spLocks noChangeArrowheads="1"/>
            </p:cNvSpPr>
            <p:nvPr/>
          </p:nvSpPr>
          <p:spPr bwMode="auto">
            <a:xfrm>
              <a:off x="2567" y="2917"/>
              <a:ext cx="4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" name="Rectangle 258"/>
            <p:cNvSpPr>
              <a:spLocks noChangeArrowheads="1"/>
            </p:cNvSpPr>
            <p:nvPr/>
          </p:nvSpPr>
          <p:spPr bwMode="auto">
            <a:xfrm>
              <a:off x="3289" y="2917"/>
              <a:ext cx="137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N/A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Rectangle 259"/>
            <p:cNvSpPr>
              <a:spLocks noChangeArrowheads="1"/>
            </p:cNvSpPr>
            <p:nvPr/>
          </p:nvSpPr>
          <p:spPr bwMode="auto">
            <a:xfrm>
              <a:off x="3392" y="2917"/>
              <a:ext cx="4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" name="Rectangle 260"/>
            <p:cNvSpPr>
              <a:spLocks noChangeArrowheads="1"/>
            </p:cNvSpPr>
            <p:nvPr/>
          </p:nvSpPr>
          <p:spPr bwMode="auto">
            <a:xfrm>
              <a:off x="1853" y="291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1" name="Rectangle 261"/>
            <p:cNvSpPr>
              <a:spLocks noChangeArrowheads="1"/>
            </p:cNvSpPr>
            <p:nvPr/>
          </p:nvSpPr>
          <p:spPr bwMode="auto">
            <a:xfrm>
              <a:off x="1859" y="2912"/>
              <a:ext cx="275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2" name="Rectangle 262"/>
            <p:cNvSpPr>
              <a:spLocks noChangeArrowheads="1"/>
            </p:cNvSpPr>
            <p:nvPr/>
          </p:nvSpPr>
          <p:spPr bwMode="auto">
            <a:xfrm>
              <a:off x="2134" y="291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3" name="Rectangle 263"/>
            <p:cNvSpPr>
              <a:spLocks noChangeArrowheads="1"/>
            </p:cNvSpPr>
            <p:nvPr/>
          </p:nvSpPr>
          <p:spPr bwMode="auto">
            <a:xfrm>
              <a:off x="2140" y="2912"/>
              <a:ext cx="11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4" name="Rectangle 264"/>
            <p:cNvSpPr>
              <a:spLocks noChangeArrowheads="1"/>
            </p:cNvSpPr>
            <p:nvPr/>
          </p:nvSpPr>
          <p:spPr bwMode="auto">
            <a:xfrm>
              <a:off x="3258" y="291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5" name="Rectangle 265"/>
            <p:cNvSpPr>
              <a:spLocks noChangeArrowheads="1"/>
            </p:cNvSpPr>
            <p:nvPr/>
          </p:nvSpPr>
          <p:spPr bwMode="auto">
            <a:xfrm>
              <a:off x="3264" y="2912"/>
              <a:ext cx="2220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6" name="Rectangle 266"/>
            <p:cNvSpPr>
              <a:spLocks noChangeArrowheads="1"/>
            </p:cNvSpPr>
            <p:nvPr/>
          </p:nvSpPr>
          <p:spPr bwMode="auto">
            <a:xfrm>
              <a:off x="5484" y="2912"/>
              <a:ext cx="5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7" name="Rectangle 267"/>
            <p:cNvSpPr>
              <a:spLocks noChangeArrowheads="1"/>
            </p:cNvSpPr>
            <p:nvPr/>
          </p:nvSpPr>
          <p:spPr bwMode="auto">
            <a:xfrm>
              <a:off x="1853" y="2918"/>
              <a:ext cx="6" cy="10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8" name="Rectangle 268"/>
            <p:cNvSpPr>
              <a:spLocks noChangeArrowheads="1"/>
            </p:cNvSpPr>
            <p:nvPr/>
          </p:nvSpPr>
          <p:spPr bwMode="auto">
            <a:xfrm>
              <a:off x="2134" y="2918"/>
              <a:ext cx="6" cy="10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9" name="Rectangle 269"/>
            <p:cNvSpPr>
              <a:spLocks noChangeArrowheads="1"/>
            </p:cNvSpPr>
            <p:nvPr/>
          </p:nvSpPr>
          <p:spPr bwMode="auto">
            <a:xfrm>
              <a:off x="3258" y="2918"/>
              <a:ext cx="6" cy="10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70" name="Rectangle 270"/>
            <p:cNvSpPr>
              <a:spLocks noChangeArrowheads="1"/>
            </p:cNvSpPr>
            <p:nvPr/>
          </p:nvSpPr>
          <p:spPr bwMode="auto">
            <a:xfrm>
              <a:off x="5484" y="2918"/>
              <a:ext cx="5" cy="10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71" name="Rectangle 271"/>
            <p:cNvSpPr>
              <a:spLocks noChangeArrowheads="1"/>
            </p:cNvSpPr>
            <p:nvPr/>
          </p:nvSpPr>
          <p:spPr bwMode="auto">
            <a:xfrm>
              <a:off x="1884" y="3032"/>
              <a:ext cx="116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DO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2" name="Rectangle 272"/>
            <p:cNvSpPr>
              <a:spLocks noChangeArrowheads="1"/>
            </p:cNvSpPr>
            <p:nvPr/>
          </p:nvSpPr>
          <p:spPr bwMode="auto">
            <a:xfrm>
              <a:off x="1965" y="3032"/>
              <a:ext cx="4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3" name="Rectangle 273"/>
            <p:cNvSpPr>
              <a:spLocks noChangeArrowheads="1"/>
            </p:cNvSpPr>
            <p:nvPr/>
          </p:nvSpPr>
          <p:spPr bwMode="auto">
            <a:xfrm>
              <a:off x="2165" y="3032"/>
              <a:ext cx="385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O_ALARM_LL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4" name="Rectangle 274"/>
            <p:cNvSpPr>
              <a:spLocks noChangeArrowheads="1"/>
            </p:cNvSpPr>
            <p:nvPr/>
          </p:nvSpPr>
          <p:spPr bwMode="auto">
            <a:xfrm>
              <a:off x="2516" y="3032"/>
              <a:ext cx="4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5" name="Rectangle 275"/>
            <p:cNvSpPr>
              <a:spLocks noChangeArrowheads="1"/>
            </p:cNvSpPr>
            <p:nvPr/>
          </p:nvSpPr>
          <p:spPr bwMode="auto">
            <a:xfrm>
              <a:off x="3289" y="3032"/>
              <a:ext cx="18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v-SE" altLang="sv-SE" sz="8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Level</a:t>
              </a:r>
              <a:r>
                <a:rPr lang="sv-SE" altLang="sv-SE" sz="8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2</a:t>
              </a:r>
              <a:endParaRPr kumimoji="0" lang="sv-SE" altLang="sv-S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6" name="Rectangle 276"/>
            <p:cNvSpPr>
              <a:spLocks noChangeArrowheads="1"/>
            </p:cNvSpPr>
            <p:nvPr/>
          </p:nvSpPr>
          <p:spPr bwMode="auto">
            <a:xfrm>
              <a:off x="4032" y="3032"/>
              <a:ext cx="4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7" name="Rectangle 277"/>
            <p:cNvSpPr>
              <a:spLocks noChangeArrowheads="1"/>
            </p:cNvSpPr>
            <p:nvPr/>
          </p:nvSpPr>
          <p:spPr bwMode="auto">
            <a:xfrm>
              <a:off x="1853" y="3026"/>
              <a:ext cx="6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78" name="Rectangle 278"/>
            <p:cNvSpPr>
              <a:spLocks noChangeArrowheads="1"/>
            </p:cNvSpPr>
            <p:nvPr/>
          </p:nvSpPr>
          <p:spPr bwMode="auto">
            <a:xfrm>
              <a:off x="1859" y="3026"/>
              <a:ext cx="275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79" name="Rectangle 279"/>
            <p:cNvSpPr>
              <a:spLocks noChangeArrowheads="1"/>
            </p:cNvSpPr>
            <p:nvPr/>
          </p:nvSpPr>
          <p:spPr bwMode="auto">
            <a:xfrm>
              <a:off x="2134" y="3026"/>
              <a:ext cx="6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80" name="Rectangle 280"/>
            <p:cNvSpPr>
              <a:spLocks noChangeArrowheads="1"/>
            </p:cNvSpPr>
            <p:nvPr/>
          </p:nvSpPr>
          <p:spPr bwMode="auto">
            <a:xfrm>
              <a:off x="2140" y="3026"/>
              <a:ext cx="1118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81" name="Rectangle 281"/>
            <p:cNvSpPr>
              <a:spLocks noChangeArrowheads="1"/>
            </p:cNvSpPr>
            <p:nvPr/>
          </p:nvSpPr>
          <p:spPr bwMode="auto">
            <a:xfrm>
              <a:off x="3258" y="3026"/>
              <a:ext cx="6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82" name="Rectangle 282"/>
            <p:cNvSpPr>
              <a:spLocks noChangeArrowheads="1"/>
            </p:cNvSpPr>
            <p:nvPr/>
          </p:nvSpPr>
          <p:spPr bwMode="auto">
            <a:xfrm>
              <a:off x="3264" y="3026"/>
              <a:ext cx="2220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83" name="Rectangle 283"/>
            <p:cNvSpPr>
              <a:spLocks noChangeArrowheads="1"/>
            </p:cNvSpPr>
            <p:nvPr/>
          </p:nvSpPr>
          <p:spPr bwMode="auto">
            <a:xfrm>
              <a:off x="5484" y="3026"/>
              <a:ext cx="5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84" name="Rectangle 284"/>
            <p:cNvSpPr>
              <a:spLocks noChangeArrowheads="1"/>
            </p:cNvSpPr>
            <p:nvPr/>
          </p:nvSpPr>
          <p:spPr bwMode="auto">
            <a:xfrm>
              <a:off x="1853" y="3031"/>
              <a:ext cx="6" cy="10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85" name="Rectangle 285"/>
            <p:cNvSpPr>
              <a:spLocks noChangeArrowheads="1"/>
            </p:cNvSpPr>
            <p:nvPr/>
          </p:nvSpPr>
          <p:spPr bwMode="auto">
            <a:xfrm>
              <a:off x="2134" y="3031"/>
              <a:ext cx="6" cy="10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86" name="Rectangle 286"/>
            <p:cNvSpPr>
              <a:spLocks noChangeArrowheads="1"/>
            </p:cNvSpPr>
            <p:nvPr/>
          </p:nvSpPr>
          <p:spPr bwMode="auto">
            <a:xfrm>
              <a:off x="3258" y="3031"/>
              <a:ext cx="6" cy="10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87" name="Rectangle 287"/>
            <p:cNvSpPr>
              <a:spLocks noChangeArrowheads="1"/>
            </p:cNvSpPr>
            <p:nvPr/>
          </p:nvSpPr>
          <p:spPr bwMode="auto">
            <a:xfrm>
              <a:off x="5484" y="3031"/>
              <a:ext cx="5" cy="10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88" name="Rectangle 288"/>
            <p:cNvSpPr>
              <a:spLocks noChangeArrowheads="1"/>
            </p:cNvSpPr>
            <p:nvPr/>
          </p:nvSpPr>
          <p:spPr bwMode="auto">
            <a:xfrm>
              <a:off x="1884" y="3145"/>
              <a:ext cx="116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DO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9" name="Rectangle 289"/>
            <p:cNvSpPr>
              <a:spLocks noChangeArrowheads="1"/>
            </p:cNvSpPr>
            <p:nvPr/>
          </p:nvSpPr>
          <p:spPr bwMode="auto">
            <a:xfrm>
              <a:off x="1965" y="3145"/>
              <a:ext cx="4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0" name="Rectangle 290"/>
            <p:cNvSpPr>
              <a:spLocks noChangeArrowheads="1"/>
            </p:cNvSpPr>
            <p:nvPr/>
          </p:nvSpPr>
          <p:spPr bwMode="auto">
            <a:xfrm>
              <a:off x="2165" y="3145"/>
              <a:ext cx="498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O_ALARM_FAULT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1" name="Rectangle 291"/>
            <p:cNvSpPr>
              <a:spLocks noChangeArrowheads="1"/>
            </p:cNvSpPr>
            <p:nvPr/>
          </p:nvSpPr>
          <p:spPr bwMode="auto">
            <a:xfrm>
              <a:off x="2627" y="3145"/>
              <a:ext cx="4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2" name="Rectangle 292"/>
            <p:cNvSpPr>
              <a:spLocks noChangeArrowheads="1"/>
            </p:cNvSpPr>
            <p:nvPr/>
          </p:nvSpPr>
          <p:spPr bwMode="auto">
            <a:xfrm>
              <a:off x="3289" y="3145"/>
              <a:ext cx="18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v-SE" altLang="sv-SE" sz="8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Level</a:t>
              </a:r>
              <a:r>
                <a:rPr lang="sv-SE" altLang="sv-SE" sz="8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2</a:t>
              </a:r>
              <a:endParaRPr kumimoji="0" lang="sv-SE" altLang="sv-S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3" name="Rectangle 293"/>
            <p:cNvSpPr>
              <a:spLocks noChangeArrowheads="1"/>
            </p:cNvSpPr>
            <p:nvPr/>
          </p:nvSpPr>
          <p:spPr bwMode="auto">
            <a:xfrm>
              <a:off x="4035" y="3145"/>
              <a:ext cx="4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4" name="Rectangle 294"/>
            <p:cNvSpPr>
              <a:spLocks noChangeArrowheads="1"/>
            </p:cNvSpPr>
            <p:nvPr/>
          </p:nvSpPr>
          <p:spPr bwMode="auto">
            <a:xfrm>
              <a:off x="1853" y="3140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95" name="Rectangle 295"/>
            <p:cNvSpPr>
              <a:spLocks noChangeArrowheads="1"/>
            </p:cNvSpPr>
            <p:nvPr/>
          </p:nvSpPr>
          <p:spPr bwMode="auto">
            <a:xfrm>
              <a:off x="1859" y="3140"/>
              <a:ext cx="275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96" name="Rectangle 296"/>
            <p:cNvSpPr>
              <a:spLocks noChangeArrowheads="1"/>
            </p:cNvSpPr>
            <p:nvPr/>
          </p:nvSpPr>
          <p:spPr bwMode="auto">
            <a:xfrm>
              <a:off x="2134" y="3140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97" name="Rectangle 297"/>
            <p:cNvSpPr>
              <a:spLocks noChangeArrowheads="1"/>
            </p:cNvSpPr>
            <p:nvPr/>
          </p:nvSpPr>
          <p:spPr bwMode="auto">
            <a:xfrm>
              <a:off x="2140" y="3140"/>
              <a:ext cx="11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98" name="Rectangle 298"/>
            <p:cNvSpPr>
              <a:spLocks noChangeArrowheads="1"/>
            </p:cNvSpPr>
            <p:nvPr/>
          </p:nvSpPr>
          <p:spPr bwMode="auto">
            <a:xfrm>
              <a:off x="3258" y="3140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99" name="Rectangle 299"/>
            <p:cNvSpPr>
              <a:spLocks noChangeArrowheads="1"/>
            </p:cNvSpPr>
            <p:nvPr/>
          </p:nvSpPr>
          <p:spPr bwMode="auto">
            <a:xfrm>
              <a:off x="3264" y="3140"/>
              <a:ext cx="2220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00" name="Rectangle 300"/>
            <p:cNvSpPr>
              <a:spLocks noChangeArrowheads="1"/>
            </p:cNvSpPr>
            <p:nvPr/>
          </p:nvSpPr>
          <p:spPr bwMode="auto">
            <a:xfrm>
              <a:off x="5484" y="3140"/>
              <a:ext cx="5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01" name="Rectangle 301"/>
            <p:cNvSpPr>
              <a:spLocks noChangeArrowheads="1"/>
            </p:cNvSpPr>
            <p:nvPr/>
          </p:nvSpPr>
          <p:spPr bwMode="auto">
            <a:xfrm>
              <a:off x="1853" y="3146"/>
              <a:ext cx="6" cy="10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02" name="Rectangle 302"/>
            <p:cNvSpPr>
              <a:spLocks noChangeArrowheads="1"/>
            </p:cNvSpPr>
            <p:nvPr/>
          </p:nvSpPr>
          <p:spPr bwMode="auto">
            <a:xfrm>
              <a:off x="1853" y="325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03" name="Rectangle 303"/>
            <p:cNvSpPr>
              <a:spLocks noChangeArrowheads="1"/>
            </p:cNvSpPr>
            <p:nvPr/>
          </p:nvSpPr>
          <p:spPr bwMode="auto">
            <a:xfrm>
              <a:off x="1853" y="325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04" name="Rectangle 304"/>
            <p:cNvSpPr>
              <a:spLocks noChangeArrowheads="1"/>
            </p:cNvSpPr>
            <p:nvPr/>
          </p:nvSpPr>
          <p:spPr bwMode="auto">
            <a:xfrm>
              <a:off x="1859" y="3253"/>
              <a:ext cx="275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05" name="Rectangle 305"/>
            <p:cNvSpPr>
              <a:spLocks noChangeArrowheads="1"/>
            </p:cNvSpPr>
            <p:nvPr/>
          </p:nvSpPr>
          <p:spPr bwMode="auto">
            <a:xfrm>
              <a:off x="2134" y="3146"/>
              <a:ext cx="6" cy="10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06" name="Rectangle 306"/>
            <p:cNvSpPr>
              <a:spLocks noChangeArrowheads="1"/>
            </p:cNvSpPr>
            <p:nvPr/>
          </p:nvSpPr>
          <p:spPr bwMode="auto">
            <a:xfrm>
              <a:off x="2134" y="325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07" name="Rectangle 307"/>
            <p:cNvSpPr>
              <a:spLocks noChangeArrowheads="1"/>
            </p:cNvSpPr>
            <p:nvPr/>
          </p:nvSpPr>
          <p:spPr bwMode="auto">
            <a:xfrm>
              <a:off x="2140" y="3253"/>
              <a:ext cx="11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08" name="Rectangle 308"/>
            <p:cNvSpPr>
              <a:spLocks noChangeArrowheads="1"/>
            </p:cNvSpPr>
            <p:nvPr/>
          </p:nvSpPr>
          <p:spPr bwMode="auto">
            <a:xfrm>
              <a:off x="3258" y="3146"/>
              <a:ext cx="6" cy="10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09" name="Rectangle 309"/>
            <p:cNvSpPr>
              <a:spLocks noChangeArrowheads="1"/>
            </p:cNvSpPr>
            <p:nvPr/>
          </p:nvSpPr>
          <p:spPr bwMode="auto">
            <a:xfrm>
              <a:off x="3258" y="325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10" name="Rectangle 310"/>
            <p:cNvSpPr>
              <a:spLocks noChangeArrowheads="1"/>
            </p:cNvSpPr>
            <p:nvPr/>
          </p:nvSpPr>
          <p:spPr bwMode="auto">
            <a:xfrm>
              <a:off x="3264" y="3253"/>
              <a:ext cx="2220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11" name="Rectangle 311"/>
            <p:cNvSpPr>
              <a:spLocks noChangeArrowheads="1"/>
            </p:cNvSpPr>
            <p:nvPr/>
          </p:nvSpPr>
          <p:spPr bwMode="auto">
            <a:xfrm>
              <a:off x="5484" y="3146"/>
              <a:ext cx="5" cy="10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12" name="Rectangle 312"/>
            <p:cNvSpPr>
              <a:spLocks noChangeArrowheads="1"/>
            </p:cNvSpPr>
            <p:nvPr/>
          </p:nvSpPr>
          <p:spPr bwMode="auto">
            <a:xfrm>
              <a:off x="5484" y="3253"/>
              <a:ext cx="5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13" name="Rectangle 313"/>
            <p:cNvSpPr>
              <a:spLocks noChangeArrowheads="1"/>
            </p:cNvSpPr>
            <p:nvPr/>
          </p:nvSpPr>
          <p:spPr bwMode="auto">
            <a:xfrm>
              <a:off x="5484" y="3253"/>
              <a:ext cx="5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14" name="Rectangle 314"/>
            <p:cNvSpPr>
              <a:spLocks noChangeArrowheads="1"/>
            </p:cNvSpPr>
            <p:nvPr/>
          </p:nvSpPr>
          <p:spPr bwMode="auto">
            <a:xfrm>
              <a:off x="1912" y="3258"/>
              <a:ext cx="7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altLang="sv-SE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60661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2622</Words>
  <Application>Microsoft Office PowerPoint</Application>
  <PresentationFormat>Widescreen</PresentationFormat>
  <Paragraphs>1111</Paragraphs>
  <Slides>33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Mangal</vt:lpstr>
      <vt:lpstr>Microsoft YaHei</vt:lpstr>
      <vt:lpstr>SimSun</vt:lpstr>
      <vt:lpstr>Yu Gothic Light</vt:lpstr>
      <vt:lpstr>Arial</vt:lpstr>
      <vt:lpstr>Calibri</vt:lpstr>
      <vt:lpstr>Calibri Light</vt:lpstr>
      <vt:lpstr>Cambria</vt:lpstr>
      <vt:lpstr>Times New Roman</vt:lpstr>
      <vt:lpstr>Office Theme</vt:lpstr>
      <vt:lpstr>Document</vt:lpstr>
      <vt:lpstr>PLC @ MAX IV Who are we</vt:lpstr>
      <vt:lpstr>What we do</vt:lpstr>
      <vt:lpstr>Best communication channel to reach us: </vt:lpstr>
      <vt:lpstr>PowerPoint Presentation</vt:lpstr>
      <vt:lpstr>Object oriented documentation</vt:lpstr>
      <vt:lpstr>Object oriented documentation</vt:lpstr>
      <vt:lpstr>Objects</vt:lpstr>
      <vt:lpstr>Objects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R1_101S – 103S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Rosengren Bengt</dc:creator>
  <cp:lastModifiedBy>Rosengren Bengt</cp:lastModifiedBy>
  <cp:revision>112</cp:revision>
  <dcterms:created xsi:type="dcterms:W3CDTF">2018-07-27T06:33:39Z</dcterms:created>
  <dcterms:modified xsi:type="dcterms:W3CDTF">2018-11-13T14:09:02Z</dcterms:modified>
</cp:coreProperties>
</file>